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49.xml" ContentType="application/vnd.openxmlformats-officedocument.presentationml.slide+xml"/>
  <Override PartName="/ppt/slides/slide78.xml" ContentType="application/vnd.openxmlformats-officedocument.presentationml.slide+xml"/>
  <Override PartName="/ppt/slides/slide9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26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16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1" d="100"/>
          <a:sy n="101" d="100"/>
        </p:scale>
        <p:origin x="834" y="1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1D1BD76-4E83-4A58-B9D5-89723952D931}" type="datetimeFigureOut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91352F63-4E49-48AE-BE43-ECD0D367F5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3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F806C2D-C17A-42C2-86CB-9F8F88F5906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0107B0-E2F1-40BD-9BB0-58BB40354C1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81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47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5354174-A1CD-4FB8-B649-70E0A3113A9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100</a:t>
            </a:fld>
            <a:endParaRPr lang="en-US" smtClean="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01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57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5D4A79-A117-4B4D-A4D4-4CF664C8F2E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101</a:t>
            </a:fld>
            <a:endParaRPr lang="en-US" smtClean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22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67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7A13F93-A779-4ACC-89D8-03FA74BA13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102</a:t>
            </a:fld>
            <a:endParaRPr lang="en-US" smtClean="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42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78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D1211E-A099-4797-9902-C2979A14BBC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103</a:t>
            </a:fld>
            <a:endParaRPr lang="en-US" smtClean="0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63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88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885658-BD09-40EE-9057-D9CFA6E1197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104</a:t>
            </a:fld>
            <a:endParaRPr lang="en-US" smtClean="0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83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98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A0DDDE1-F36E-4108-B3B4-928049D3C04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105</a:t>
            </a:fld>
            <a:endParaRPr lang="en-US" smtClean="0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04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08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D6AE4C4-84D8-4F98-B151-03C42D32F9E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106</a:t>
            </a:fld>
            <a:endParaRPr lang="en-US" smtClean="0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24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19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7DEDC63-D09D-449E-9DC0-6964BE18F11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107</a:t>
            </a:fld>
            <a:endParaRPr lang="en-US" smtClean="0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44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5780C79-F017-45DC-B90D-691B74144B9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108</a:t>
            </a:fld>
            <a:endParaRPr lang="en-US" smtClean="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65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64E0FF0-1D11-43F4-AC8D-0C749702C68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109</a:t>
            </a:fld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9693D14-A0F9-40BC-8447-1AF41F616BA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85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36F1D1D-75B6-4C92-B657-79B51CBB89D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110</a:t>
            </a:fld>
            <a:endParaRPr lang="en-US" smtClean="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06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60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3EB305-73DB-4F65-A0CD-AFB731858B9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111</a:t>
            </a:fld>
            <a:endParaRPr lang="en-US" smtClean="0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26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70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A4BFD7-06AE-4BBC-9930-23B678A418D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47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BF4F20A-2EB9-4327-9A16-BC70AD9F8A9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67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590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80B679-CDD7-4E5A-8E20-6A1892670FD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88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01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AB11D37-0C91-4C30-B273-84D2C1F4B8F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08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67B09D-894A-4B59-990B-8D76407E7CE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29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21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671B18-4BCE-4BB3-AF83-E0750B0EC9B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49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31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29AEB4E-E12C-4999-8A8A-6E6E8D22759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70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41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D99CAD-AB94-402D-9BEE-CD174B200F6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119</a:t>
            </a:fld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46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F5EB613-F15B-46FC-91CE-CE26E33088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 smtClean="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90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52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F7C04C-B7FD-437E-AB49-CF0ED17304A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120</a:t>
            </a:fld>
            <a:endParaRPr lang="en-US" smtClean="0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11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62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F512A0F-D3BA-4975-B221-A8CE8A58C84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121</a:t>
            </a:fld>
            <a:endParaRPr lang="en-US" smtClean="0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31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72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3AD7798-846E-4AC3-B684-9C325C8C20E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122</a:t>
            </a:fld>
            <a:endParaRPr lang="en-US" smtClean="0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52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82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C5A8014-BB29-4A9C-BB40-646AD92B36B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123</a:t>
            </a:fld>
            <a:endParaRPr lang="en-US" smtClean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72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054580E-F487-4FEC-B366-77889C61EDB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124</a:t>
            </a:fld>
            <a:endParaRPr lang="en-US" smtClean="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93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03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D39824A-41AC-4A64-AC7B-92222B032EE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125</a:t>
            </a:fld>
            <a:endParaRPr lang="en-US" smtClean="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13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713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BC35CE-B668-49B3-AEB8-D0E4F3EF46B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126</a:t>
            </a:fld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33ECD1-923A-40A9-8312-00FBBE9078C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13</a:t>
            </a:fld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66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CD6A6B5-01F1-4616-B311-26C165EDC70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77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97AFD0B-5675-44FA-9D7D-EF96A056435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15</a:t>
            </a:fld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233277-EA6D-4854-A7B7-4FE3100EAAF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16</a:t>
            </a:fld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34D5E90-B2C5-46BB-A793-6B95B8009A8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242733-B723-4C08-98C2-22BA5FA798B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93AA16D-82D0-4AD4-A813-32CE0CBD1F1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19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43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28208F1-1835-4440-B3F4-D6F238D8880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</a:t>
            </a:fld>
            <a:endParaRPr lang="en-US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C9570E-5B08-4D72-A8DE-BC634F76B81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20</a:t>
            </a:fld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038011-3DD1-46BE-87DC-31F90178B8A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21</a:t>
            </a:fld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76D44B6-571D-4B69-88CC-DB1F429B178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22</a:t>
            </a:fld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79A74EE-5270-420B-80F8-9533D26EEDB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23</a:t>
            </a:fld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7549D52-7FEF-4382-A441-8562CC8EC28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CA48E42-AB30-45F1-9AFE-12696849D9D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D7C774B-0AA6-46FF-8BE5-52C670AF2AE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86A2DF-6F06-421C-A78E-BF22AA3FBB8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27</a:t>
            </a:fld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10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BAFAA4-2B49-40F0-BA78-BB702C55955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28</a:t>
            </a:fld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1AC96D9-4B45-4BE9-BDB2-3961282F539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29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54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32380B1-E3F9-4A5E-83E6-1543D975B4E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</a:t>
            </a:fld>
            <a:endParaRPr lang="en-US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05CCED4-C13A-405C-B5AD-56031754038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30</a:t>
            </a:fld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E7BF09-1705-44EE-8E06-F6A972FD0E8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31</a:t>
            </a:fld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F61B762-B55C-46EB-90A7-FB534E42C25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32</a:t>
            </a:fld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61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0F4AAD5-68BB-4496-8E20-A829E252622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33</a:t>
            </a:fld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71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7B70FD4-2B35-4759-AE35-95547D70CBD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34</a:t>
            </a:fld>
            <a:endParaRPr lang="en-US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81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5FA470-D124-46E0-A683-47C76256982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 smtClean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70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792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3EA4478-0A1B-4CBA-B594-293E08DB809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90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02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25DD14-AAA3-4B2E-8596-D6108321452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11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12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881683-470B-46E6-A8B4-F5A57D25694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31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22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0A74256-895C-4712-8295-93451315A72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64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81171B6-7568-43CA-90CA-246F5F4FFDE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</a:t>
            </a:fld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52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33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8D7CBD4-0400-4AF3-BEB3-1EA4503DB1F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40</a:t>
            </a:fld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72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43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5178DD-99EB-43C6-BFCE-9A2298B9235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41</a:t>
            </a:fld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93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53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5D8B64-E455-410A-8C6E-5EB002DE8BC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42</a:t>
            </a:fld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13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63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666AD0-510E-45DE-B9C7-8EF732E390D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43</a:t>
            </a:fld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34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73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A00F00-86AE-4D0E-87BD-2728D9F180D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44</a:t>
            </a:fld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54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84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185082B-5A3F-42B9-86AF-BC5C7789C75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45</a:t>
            </a:fld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75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894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A48F4F-08F7-42EB-A195-15804D054E6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46</a:t>
            </a:fld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95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04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218F49E-9A37-4FA8-96C8-70C9AE39FE3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47</a:t>
            </a:fld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16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14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3DAD7A-C59D-49E0-8DCD-114B8ADDEDE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48</a:t>
            </a:fld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36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25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26BC4E-04C9-4AAB-B621-574A17FE169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49</a:t>
            </a:fld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74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69057EA-51C9-4B7D-9309-FEB1C79ED3C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</a:t>
            </a:fld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35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50F81E-97E6-4D77-856F-F99F2E51F07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50</a:t>
            </a:fld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77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45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FD955F4E-CAF1-4296-8FBD-73541D3E840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51</a:t>
            </a:fld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98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55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7E8F236-07DF-494B-BB34-E400E4E5B25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52</a:t>
            </a:fld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18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66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E3014E8-8325-4DB8-BB1E-3CA3005892F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53</a:t>
            </a:fld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76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1805222-545F-4087-B6D6-D322A9B0C59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54</a:t>
            </a:fld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59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86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0F7D66A-9C06-4D69-82AE-ED003646A96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55</a:t>
            </a:fld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280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996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04880F9-733A-406D-B9EF-F3A36BCD89A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56</a:t>
            </a:fld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00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1C0011-CF29-4D68-8CDC-97847588163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57</a:t>
            </a:fld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20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FA7C0DA-868E-41BC-BD7F-0EE683D5962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58</a:t>
            </a:fld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41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27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1E8878-5D3C-47BC-87D5-18F4B642EEB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59</a:t>
            </a:fld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84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98D4480-6146-4DBC-91C9-1D707B5B633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</a:t>
            </a:fld>
            <a:endParaRPr lang="en-US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61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37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E6247C8-E728-4E0C-BD08-5F9A8B4FD0D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60</a:t>
            </a:fld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82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48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E43B68C-0809-40D3-9C0B-B4B4CD21C51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61</a:t>
            </a:fld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02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58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A30CC0F-9936-4E6F-8B91-5E183C718FA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62</a:t>
            </a:fld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23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68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4C5EE1B-F57E-43BB-8258-65E261B6936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63</a:t>
            </a:fld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4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78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085235A-6488-401E-B055-AF78D37DE82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64</a:t>
            </a:fld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6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89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567C943-FE13-48BB-BAC9-6A4A248E633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65</a:t>
            </a:fld>
            <a:endParaRPr lang="en-US" smtClean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099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C793C02-F62C-404D-B348-AB3EFCFE15C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66</a:t>
            </a:fld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0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09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E1A1812-9105-42F6-A88D-E5F78F6FDC1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67</a:t>
            </a:fld>
            <a:endParaRPr lang="en-US" smtClean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25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19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9FA72DB-ABF8-41E6-8D3A-B6799D17FD61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68</a:t>
            </a:fld>
            <a:endParaRPr lang="en-US" smtClean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46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29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3D56545-0AAE-4548-8FED-1550B32875D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69</a:t>
            </a:fld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7F2EC3B-9D48-4047-9A09-16F1E8E6F87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</a:t>
            </a:fld>
            <a:endParaRPr lang="en-US" smtClean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6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40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965E3E4-25DF-46CE-9EE8-944D1102D05D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70</a:t>
            </a:fld>
            <a:endParaRPr lang="en-US" smtClean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87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50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D58E788-8842-4468-B850-B8058B26976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71</a:t>
            </a:fld>
            <a:endParaRPr lang="en-US" smtClean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07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60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5437B50-CF8A-4F9C-90DC-4974886164B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72</a:t>
            </a:fld>
            <a:endParaRPr lang="en-US" smtClean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70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F2BE195-36AF-48C1-A590-C896838433F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73</a:t>
            </a:fld>
            <a:endParaRPr lang="en-US" smtClean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48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81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8D64895-2ECF-4799-876D-90A0890559B7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74</a:t>
            </a:fld>
            <a:endParaRPr lang="en-US" smtClean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691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1914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EB0B00D-9C1E-4850-92D0-1594BAB6DA1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75</a:t>
            </a:fld>
            <a:endParaRPr lang="en-US" smtClean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896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016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2790C00-96DF-40AB-A375-A5B45D69FB3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 smtClean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101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118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D8AB9E-5409-46FD-B53E-8DA8842C3E30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 smtClean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5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221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EA107C3-4B3F-4F96-B11F-EC0090F6D5E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78</a:t>
            </a:fld>
            <a:endParaRPr lang="en-US" smtClean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510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323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8BC918-967D-4111-A249-D325FBD5A4A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79</a:t>
            </a:fld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B8F98BD-D2CC-4744-BFBC-6621E8F2126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</a:t>
            </a:fld>
            <a:endParaRPr lang="en-US" smtClean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715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426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8B11AD8-3945-4BD7-9DB3-63BD9CF6DC78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80</a:t>
            </a:fld>
            <a:endParaRPr lang="en-US" smtClean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920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528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3A84AAC-0DE7-41CE-95F5-A3F6AC3CB54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81</a:t>
            </a:fld>
            <a:endParaRPr lang="en-US" smtClean="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4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125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630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98E5E42-E84E-4B5B-B57F-3BB021C12FE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82</a:t>
            </a:fld>
            <a:endParaRPr lang="en-US" smtClean="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329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733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9A4E1CE-8630-4A86-9D1C-59238D4458D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83</a:t>
            </a:fld>
            <a:endParaRPr lang="en-US" smtClean="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53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A42CDDB-353E-42C7-B7D5-0D39CE3E760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84</a:t>
            </a:fld>
            <a:endParaRPr lang="en-US" smtClean="0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739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2938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86F77B8B-3580-4896-9523-184663B1071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85</a:t>
            </a:fld>
            <a:endParaRPr lang="en-US" smtClean="0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944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040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96FCB39-4587-46BF-89B5-5C9C721BB60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86</a:t>
            </a:fld>
            <a:endParaRPr lang="en-US" smtClean="0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149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142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E499E62-0D7B-4A54-8FC6-82FC28A4BFC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87</a:t>
            </a:fld>
            <a:endParaRPr lang="en-US" smtClean="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353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245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5B9B7AE1-E367-473C-A814-E9CFE431C8F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88</a:t>
            </a:fld>
            <a:endParaRPr lang="en-US" smtClean="0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55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347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5644BDF-3236-4B01-A40E-9E1E5C7E454E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89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51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E840CA28-6758-42A9-9428-25F2706A53F2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</a:t>
            </a:fld>
            <a:endParaRPr lang="en-US" smtClean="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76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450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01997F4-7670-4500-A05F-284E1CFACCDC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90</a:t>
            </a:fld>
            <a:endParaRPr lang="en-US" smtClean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96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2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869E515-D3C3-456B-BAE5-929730A4DBBF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91</a:t>
            </a:fld>
            <a:endParaRPr lang="en-US" smtClean="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17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654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332ED92-5684-4390-8142-EB9EDB77173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92</a:t>
            </a:fld>
            <a:endParaRPr lang="en-US" smtClean="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377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757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95041EC9-3A25-44C0-A69E-6D2E5981EA74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93</a:t>
            </a:fld>
            <a:endParaRPr lang="en-US" smtClean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2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859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491ABBFA-B4B6-422A-BB30-02A479B9F46B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94</a:t>
            </a:fld>
            <a:endParaRPr lang="en-US" smtClean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78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9620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13318D4A-4DDA-4ABB-9B46-00AF0E1DC339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95</a:t>
            </a:fld>
            <a:endParaRPr lang="en-US" smtClean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992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0644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E5590B6-28FF-48CD-B51A-12C63317C9A6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96</a:t>
            </a:fld>
            <a:endParaRPr lang="en-US" smtClean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6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197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1668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DB4D9B8-B212-428C-A6B8-4B5C897B4225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97</a:t>
            </a:fld>
            <a:endParaRPr lang="en-US" smtClean="0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4018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2692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356C47EE-4B9B-461B-852C-CC4E1AC1BE53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98</a:t>
            </a:fld>
            <a:endParaRPr lang="en-US" smtClean="0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606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4371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BF4647D-0A21-4F3A-ABE6-EA75B64148DA}" type="slidenum">
              <a:rPr 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99</a:t>
            </a:fld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632E36-8744-49F3-BB2C-2FCE045A2352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CBD7597C-C136-476B-ABF1-E6D457E10D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0089B1-AEB9-4F49-8264-7940C52537DF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DF5D1609-21EF-43AF-9937-8A088B9E3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7D6C3F-B00D-4B0E-8F19-452A0BED2D79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ABFB078E-0E39-42B4-B5AE-7B609B019A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6"/>
          <p:cNvSpPr>
            <a:spLocks noGrp="1"/>
          </p:cNvSpPr>
          <p:nvPr>
            <p:ph type="dt" sz="half" idx="10"/>
          </p:nvPr>
        </p:nvSpPr>
        <p:spPr>
          <a:xfrm>
            <a:off x="4876800" y="6324600"/>
            <a:ext cx="914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1975D0-AFD9-4D33-8D1D-833BA99CD5C1}" type="datetime1">
              <a:rPr lang="en-US"/>
              <a:pPr>
                <a:defRPr/>
              </a:pPr>
              <a:t>5/4/2012</a:t>
            </a:fld>
            <a:endParaRPr lang="en-US" dirty="0"/>
          </a:p>
        </p:txBody>
      </p:sp>
      <p:sp>
        <p:nvSpPr>
          <p:cNvPr id="5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BF078E50-4EF9-47CC-87D2-4B9A258F7F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457200" y="6340475"/>
            <a:ext cx="4343400" cy="365125"/>
          </a:xfrm>
        </p:spPr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2FAFCE-10DC-486E-8351-121A5A1BC5F3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08D42CD5-D0B6-4447-B2AB-29B2286470D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499078-FD1E-465B-B26C-DABCE68846CF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E4BFAEF3-BE4E-4450-A413-45DC0B62F5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1C2099-A6A0-4007-B10F-C9C9D039C60A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75E837BE-2358-404A-B2B9-20E7B1B9E0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285E6B-019F-40CB-BBC3-C2932C974ED3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ED3A494D-B241-4278-BD26-8A9F773815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7D93B9-3999-46AC-B5D1-31A1A5D0FF3D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4A8CB9B5-3508-48F4-9BD6-F48A67AD31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FBEB90-7DDA-450C-A226-B6AA5FC89A9C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0BE4DF01-9542-4EB1-85C3-41875F6CBF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9823D0-BD0A-4752-9143-218555C75291}" type="datetime1">
              <a:rPr lang="en-US"/>
              <a:pPr>
                <a:defRPr/>
              </a:pPr>
              <a:t>5/4/2012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18-</a:t>
            </a:r>
            <a:fld id="{5004A67D-DF1D-4E11-8711-548159402B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648200" y="6340475"/>
            <a:ext cx="914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CD0135FB-0425-4369-936F-39A762EC306E}" type="datetime1">
              <a:rPr lang="en-US"/>
              <a:pPr>
                <a:defRPr/>
              </a:pPr>
              <a:t>5/4/2012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dirty="0">
                <a:solidFill>
                  <a:srgbClr val="898989"/>
                </a:solidFill>
                <a:latin typeface="Calibri" pitchFamily="34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Copyright © </a:t>
            </a:r>
            <a:r>
              <a:rPr lang="en-US" smtClean="0"/>
              <a:t>2012 </a:t>
            </a:r>
            <a:r>
              <a:rPr lang="en-US"/>
              <a:t>Pearson Addison-Wesley. All rights reserved.</a:t>
            </a:r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/>
              <a:t>1-</a:t>
            </a:r>
            <a:fld id="{5A7D133F-DF40-49E1-9BD0-85B8732583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2"/>
          <p:cNvPicPr>
            <a:picLocks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524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ctrTitle"/>
          </p:nvPr>
        </p:nvSpPr>
        <p:spPr>
          <a:xfrm>
            <a:off x="5638800" y="457200"/>
            <a:ext cx="3276600" cy="1470025"/>
          </a:xfrm>
        </p:spPr>
        <p:txBody>
          <a:bodyPr/>
          <a:lstStyle/>
          <a:p>
            <a:pPr eaLnBrk="1" hangingPunct="1"/>
            <a:r>
              <a:rPr lang="en-US" smtClean="0"/>
              <a:t>Chapter 18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1905000"/>
            <a:ext cx="3352800" cy="1752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/>
              <a:t>Swing II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829300" y="4989165"/>
            <a:ext cx="2971800" cy="1384995"/>
          </a:xfrm>
          <a:prstGeom prst="rect">
            <a:avLst/>
          </a:prstGeom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Slides prepared by Rose Williams, </a:t>
            </a:r>
            <a:r>
              <a:rPr lang="en-US" sz="1400" i="1" dirty="0">
                <a:solidFill>
                  <a:schemeClr val="tx1">
                    <a:alpha val="42000"/>
                  </a:schemeClr>
                </a:solidFill>
              </a:rPr>
              <a:t>Binghamton University</a:t>
            </a:r>
            <a:r>
              <a:rPr lang="en-US" sz="1400" dirty="0">
                <a:solidFill>
                  <a:schemeClr val="tx1">
                    <a:alpha val="42000"/>
                  </a:schemeClr>
                </a:solidFill>
              </a:rPr>
              <a:t> </a:t>
            </a:r>
            <a:endParaRPr lang="en-US" sz="1400" dirty="0" smtClean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 smtClean="0">
                <a:solidFill>
                  <a:schemeClr val="tx1">
                    <a:alpha val="42000"/>
                  </a:schemeClr>
                </a:solidFill>
              </a:rPr>
              <a:t>Kenrick Mock, </a:t>
            </a:r>
            <a:r>
              <a:rPr lang="en-US" sz="1400" i="1" dirty="0" smtClean="0">
                <a:solidFill>
                  <a:schemeClr val="tx1">
                    <a:alpha val="42000"/>
                  </a:schemeClr>
                </a:solidFill>
              </a:rPr>
              <a:t>University of Alaska Anchorage</a:t>
            </a:r>
            <a:r>
              <a:rPr lang="en-US" sz="1400" dirty="0" smtClean="0">
                <a:solidFill>
                  <a:schemeClr val="tx1">
                    <a:alpha val="42000"/>
                  </a:schemeClr>
                </a:solidFill>
              </a:rPr>
              <a:t> </a:t>
            </a: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 dirty="0">
              <a:solidFill>
                <a:schemeClr val="tx1">
                  <a:alpha val="42000"/>
                </a:schemeClr>
              </a:solidFill>
            </a:endParaRPr>
          </a:p>
        </p:txBody>
      </p:sp>
      <p:pic>
        <p:nvPicPr>
          <p:cNvPr id="14342" name="Picture 7" descr="http://www.mypearsonstore.com/ShowCover.asp?isbn=0132830310&amp;type=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2900" y="484188"/>
            <a:ext cx="4762500" cy="587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4" name="Picture 10" descr="DG_Bar_Blue_USLetter_RGB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324600"/>
            <a:ext cx="9144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3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F05E861-1F2F-460F-8F8B-31D9988C0F6A}" type="slidenum">
              <a:rPr lang="en-US"/>
              <a:pPr>
                <a:defRPr/>
              </a:pPr>
              <a:t>10</a:t>
            </a:fld>
            <a:endParaRPr lang="en-US"/>
          </a:p>
        </p:txBody>
      </p:sp>
      <p:sp>
        <p:nvSpPr>
          <p:cNvPr id="3277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1543050"/>
            <a:ext cx="7713663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Adding Color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94036C6-F8F3-446D-BDF5-E742D82779A9}" type="slidenum">
              <a:rPr lang="en-US"/>
              <a:pPr>
                <a:defRPr/>
              </a:pPr>
              <a:t>100</a:t>
            </a:fld>
            <a:endParaRPr lang="en-US"/>
          </a:p>
        </p:txBody>
      </p:sp>
      <p:sp>
        <p:nvSpPr>
          <p:cNvPr id="21709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sp>
        <p:nvSpPr>
          <p:cNvPr id="217092" name="TextBox 7"/>
          <p:cNvSpPr txBox="1">
            <a:spLocks noChangeArrowheads="1"/>
          </p:cNvSpPr>
          <p:nvPr/>
        </p:nvSpPr>
        <p:spPr bwMode="auto">
          <a:xfrm>
            <a:off x="1219200" y="5638800"/>
            <a:ext cx="64008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If you replace the </a:t>
            </a:r>
            <a:r>
              <a:rPr lang="en-US" b="1">
                <a:latin typeface="Calibri" pitchFamily="34" charset="0"/>
              </a:rPr>
              <a:t>paint</a:t>
            </a:r>
            <a:r>
              <a:rPr lang="en-US">
                <a:latin typeface="Calibri" pitchFamily="34" charset="0"/>
              </a:rPr>
              <a:t> method in Display 18.13 with this version then the happy face will have blue eyes and red lips.</a:t>
            </a:r>
          </a:p>
        </p:txBody>
      </p:sp>
      <p:pic>
        <p:nvPicPr>
          <p:cNvPr id="21709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443038"/>
            <a:ext cx="7789863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Defining Colors</a:t>
            </a:r>
          </a:p>
        </p:txBody>
      </p:sp>
      <p:sp>
        <p:nvSpPr>
          <p:cNvPr id="2191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Standard colors in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2800" smtClean="0"/>
              <a:t> are already defined in Chapter 17</a:t>
            </a:r>
          </a:p>
          <a:p>
            <a:pPr eaLnBrk="1" hangingPunct="1"/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2800" smtClean="0"/>
              <a:t> class can also be used to define additional colors</a:t>
            </a:r>
          </a:p>
          <a:p>
            <a:pPr lvl="1" eaLnBrk="1" hangingPunct="1"/>
            <a:r>
              <a:rPr lang="en-US" sz="2400" smtClean="0"/>
              <a:t>It uses the </a:t>
            </a:r>
            <a:r>
              <a:rPr lang="en-US" sz="2400" i="1" smtClean="0"/>
              <a:t>RGB color system</a:t>
            </a:r>
            <a:r>
              <a:rPr lang="en-US" sz="2400" smtClean="0"/>
              <a:t> in which different amounts of red, green, and blue light are used to produce any color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734B653-3F34-4FB2-B0C7-7B539E2CF4CA}" type="slidenum">
              <a:rPr lang="en-US"/>
              <a:pPr>
                <a:defRPr/>
              </a:pPr>
              <a:t>101</a:t>
            </a:fld>
            <a:endParaRPr lang="en-US"/>
          </a:p>
        </p:txBody>
      </p:sp>
      <p:sp>
        <p:nvSpPr>
          <p:cNvPr id="21914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5" name="Rectangle 4"/>
          <p:cNvSpPr>
            <a:spLocks noChangeArrowheads="1"/>
          </p:cNvSpPr>
          <p:nvPr/>
        </p:nvSpPr>
        <p:spPr bwMode="auto">
          <a:xfrm>
            <a:off x="914400" y="152400"/>
            <a:ext cx="7543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3600">
                <a:solidFill>
                  <a:srgbClr val="034CA1"/>
                </a:solidFill>
              </a:rPr>
              <a:t>The Color Constants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92520D3-6278-4A67-8EBD-C979E65191D1}" type="slidenum">
              <a:rPr lang="en-US"/>
              <a:pPr>
                <a:defRPr/>
              </a:pPr>
              <a:t>102</a:t>
            </a:fld>
            <a:endParaRPr lang="en-US"/>
          </a:p>
        </p:txBody>
      </p:sp>
      <p:sp>
        <p:nvSpPr>
          <p:cNvPr id="22118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2118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828800"/>
            <a:ext cx="7761288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Defining Colors</a:t>
            </a:r>
          </a:p>
        </p:txBody>
      </p:sp>
      <p:sp>
        <p:nvSpPr>
          <p:cNvPr id="2232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Integers or floats may be used when specifying the amount of red, green, and/or blue in a color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Integers must be in the range 0-255 inclusive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Color brown = new Color(200, 150, 0);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float</a:t>
            </a:r>
            <a:r>
              <a:rPr lang="en-US" sz="2400" smtClean="0"/>
              <a:t> values must be in the range 0.0-1.0 inclusive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Color brown = new Color(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(float)(200.0/255),(float)(150.0/255),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              (float)0.0);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8853DE4-6E7E-4D83-925F-AFAB3D51A51E}" type="slidenum">
              <a:rPr lang="en-US"/>
              <a:pPr>
                <a:defRPr/>
              </a:pPr>
              <a:t>103</a:t>
            </a:fld>
            <a:endParaRPr lang="en-US"/>
          </a:p>
        </p:txBody>
      </p:sp>
      <p:sp>
        <p:nvSpPr>
          <p:cNvPr id="2232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Pitfall:  Using </a:t>
            </a:r>
            <a:r>
              <a:rPr lang="en-US" sz="3200" b="1" smtClean="0">
                <a:latin typeface="Courier New" pitchFamily="49" charset="0"/>
              </a:rPr>
              <a:t>double</a:t>
            </a:r>
            <a:r>
              <a:rPr lang="en-US" sz="3200" smtClean="0"/>
              <a:t>s to Define a Color</a:t>
            </a:r>
          </a:p>
        </p:txBody>
      </p:sp>
      <p:sp>
        <p:nvSpPr>
          <p:cNvPr id="22528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Constructors for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Color</a:t>
            </a:r>
            <a:r>
              <a:rPr lang="en-US" sz="2800" smtClean="0"/>
              <a:t> only accept arguments of type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int</a:t>
            </a:r>
            <a:r>
              <a:rPr lang="en-US" sz="2800" smtClean="0"/>
              <a:t> or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float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Without a cast, numbers like 200.0/255, 0.5, and 0.0 are considered to be of type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double</a:t>
            </a:r>
            <a:r>
              <a:rPr lang="en-US" sz="2400" smtClean="0"/>
              <a:t>, not of type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float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Don't forget to use a type cast when intending to use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float</a:t>
            </a:r>
            <a:r>
              <a:rPr lang="en-US" sz="2800" smtClean="0"/>
              <a:t> numbers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Note that these numbers should be replaced by defined constants in any final code produced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public static final float RED_VALUE = 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             (float)0.5;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EA4FEBB-AF04-4D62-86B3-DCB2D5977326}" type="slidenum">
              <a:rPr lang="en-US"/>
              <a:pPr>
                <a:defRPr/>
              </a:pPr>
              <a:t>104</a:t>
            </a:fld>
            <a:endParaRPr lang="en-US"/>
          </a:p>
        </p:txBody>
      </p:sp>
      <p:sp>
        <p:nvSpPr>
          <p:cNvPr id="2252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Color </a:t>
            </a:r>
            <a:r>
              <a:rPr lang="en-US" sz="3200" smtClean="0"/>
              <a:t>(Part 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C667CA4-7F00-433D-9A1E-543B085B722C}" type="slidenum">
              <a:rPr lang="en-US"/>
              <a:pPr>
                <a:defRPr/>
              </a:pPr>
              <a:t>105</a:t>
            </a:fld>
            <a:endParaRPr lang="en-US"/>
          </a:p>
        </p:txBody>
      </p:sp>
      <p:sp>
        <p:nvSpPr>
          <p:cNvPr id="22733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2733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443038"/>
            <a:ext cx="7789863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Color </a:t>
            </a:r>
            <a:r>
              <a:rPr lang="en-US" sz="3200" smtClean="0"/>
              <a:t>(Part 2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96C8581-3EAB-4123-B31B-C163F65EF41D}" type="slidenum">
              <a:rPr lang="en-US"/>
              <a:pPr>
                <a:defRPr/>
              </a:pPr>
              <a:t>106</a:t>
            </a:fld>
            <a:endParaRPr lang="en-US"/>
          </a:p>
        </p:txBody>
      </p:sp>
      <p:sp>
        <p:nvSpPr>
          <p:cNvPr id="22937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2938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295400"/>
            <a:ext cx="7789863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</a:t>
            </a:r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Window</a:t>
            </a:r>
          </a:p>
        </p:txBody>
      </p:sp>
      <p:sp>
        <p:nvSpPr>
          <p:cNvPr id="2314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JColorChooser</a:t>
            </a:r>
            <a:r>
              <a:rPr lang="en-US" sz="2800" smtClean="0"/>
              <a:t> can be used to allow a user to choose a color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showDialog</a:t>
            </a:r>
            <a:r>
              <a:rPr lang="en-US" sz="2800" smtClean="0"/>
              <a:t> method of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JColorChooser</a:t>
            </a:r>
            <a:r>
              <a:rPr lang="en-US" sz="2800" smtClean="0"/>
              <a:t> produces a color-choosing window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user can choose a color by selecting RGB values or from a set of color samples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sample Color =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JColorChooser.showDialog(this,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"JColorChooser", sampleColor);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BF289C2-B0C7-46C0-B0B5-14982872334E}" type="slidenum">
              <a:rPr lang="en-US"/>
              <a:pPr>
                <a:defRPr/>
              </a:pPr>
              <a:t>107</a:t>
            </a:fld>
            <a:endParaRPr lang="en-US"/>
          </a:p>
        </p:txBody>
      </p:sp>
      <p:sp>
        <p:nvSpPr>
          <p:cNvPr id="2314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(Part 1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4B31D9D-EE1D-4E98-9E80-7D5D8C8C546B}" type="slidenum">
              <a:rPr lang="en-US"/>
              <a:pPr>
                <a:defRPr/>
              </a:pPr>
              <a:t>108</a:t>
            </a:fld>
            <a:endParaRPr lang="en-US"/>
          </a:p>
        </p:txBody>
      </p:sp>
      <p:sp>
        <p:nvSpPr>
          <p:cNvPr id="23347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3347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2119313"/>
            <a:ext cx="7789863" cy="261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(Part 2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58DD376-417F-41B8-B703-6CBFF0C1AC2A}" type="slidenum">
              <a:rPr lang="en-US"/>
              <a:pPr>
                <a:defRPr/>
              </a:pPr>
              <a:t>109</a:t>
            </a:fld>
            <a:endParaRPr lang="en-US"/>
          </a:p>
        </p:txBody>
      </p:sp>
      <p:sp>
        <p:nvSpPr>
          <p:cNvPr id="23552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3552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500188"/>
            <a:ext cx="7789863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4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87A7F1C-EE17-4CA5-BC86-EE704EBD57D4}" type="slidenum">
              <a:rPr lang="en-US"/>
              <a:pPr>
                <a:defRPr/>
              </a:pPr>
              <a:t>11</a:t>
            </a:fld>
            <a:endParaRPr lang="en-US"/>
          </a:p>
        </p:txBody>
      </p:sp>
      <p:sp>
        <p:nvSpPr>
          <p:cNvPr id="3481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348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19200"/>
            <a:ext cx="7789863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(Part 3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F6BECD4-7D3D-484B-AD83-79A1F61BEA46}" type="slidenum">
              <a:rPr lang="en-US"/>
              <a:pPr>
                <a:defRPr/>
              </a:pPr>
              <a:t>110</a:t>
            </a:fld>
            <a:endParaRPr lang="en-US"/>
          </a:p>
        </p:txBody>
      </p:sp>
      <p:sp>
        <p:nvSpPr>
          <p:cNvPr id="23757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3757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7789863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(Part 4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2077743-3C19-4E77-BBE2-AA9A4F27A689}" type="slidenum">
              <a:rPr lang="en-US"/>
              <a:pPr>
                <a:defRPr/>
              </a:pPr>
              <a:t>111</a:t>
            </a:fld>
            <a:endParaRPr lang="en-US"/>
          </a:p>
        </p:txBody>
      </p:sp>
      <p:sp>
        <p:nvSpPr>
          <p:cNvPr id="23961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396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1050" y="1700213"/>
            <a:ext cx="758031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JColorChooser</a:t>
            </a:r>
            <a:r>
              <a:rPr lang="en-US" sz="3200" smtClean="0"/>
              <a:t> Dialog (Part 5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6B65A7D-9825-4626-8F54-AB9B9F68B242}" type="slidenum">
              <a:rPr lang="en-US"/>
              <a:pPr>
                <a:defRPr/>
              </a:pPr>
              <a:t>112</a:t>
            </a:fld>
            <a:endParaRPr lang="en-US"/>
          </a:p>
        </p:txBody>
      </p:sp>
      <p:sp>
        <p:nvSpPr>
          <p:cNvPr id="24166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4166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685800"/>
            <a:ext cx="5943600" cy="56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drawString</a:t>
            </a:r>
            <a:r>
              <a:rPr lang="en-US" smtClean="0"/>
              <a:t> Method</a:t>
            </a:r>
          </a:p>
        </p:txBody>
      </p:sp>
      <p:sp>
        <p:nvSpPr>
          <p:cNvPr id="24371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method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drawString</a:t>
            </a:r>
            <a:r>
              <a:rPr lang="en-US" smtClean="0"/>
              <a:t> is similar to the drawing methods in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mtClean="0"/>
              <a:t> class</a:t>
            </a:r>
          </a:p>
          <a:p>
            <a:pPr lvl="1" eaLnBrk="1" hangingPunct="1"/>
            <a:r>
              <a:rPr lang="en-US" smtClean="0"/>
              <a:t>However, it displays text instead of a drawing</a:t>
            </a:r>
          </a:p>
          <a:p>
            <a:pPr lvl="1" eaLnBrk="1" hangingPunct="1"/>
            <a:r>
              <a:rPr lang="en-US" smtClean="0"/>
              <a:t>If no font is specified, a default font is used</a:t>
            </a:r>
          </a:p>
          <a:p>
            <a:pPr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g.drawString(theText, X_START, Y_Start);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B5C81ED-BFAE-4F02-B80C-123C3FFB1955}" type="slidenum">
              <a:rPr lang="en-US"/>
              <a:pPr>
                <a:defRPr/>
              </a:pPr>
              <a:t>113</a:t>
            </a:fld>
            <a:endParaRPr lang="en-US"/>
          </a:p>
        </p:txBody>
      </p:sp>
      <p:sp>
        <p:nvSpPr>
          <p:cNvPr id="24371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1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DCE5BD3-1F12-4FB1-9BCE-3EC3EE8B701A}" type="slidenum">
              <a:rPr lang="en-US"/>
              <a:pPr>
                <a:defRPr/>
              </a:pPr>
              <a:t>114</a:t>
            </a:fld>
            <a:endParaRPr lang="en-US"/>
          </a:p>
        </p:txBody>
      </p:sp>
      <p:sp>
        <p:nvSpPr>
          <p:cNvPr id="24576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4576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2052638"/>
            <a:ext cx="7789863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2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958AA47E-814C-465A-A4BF-AB5994491012}" type="slidenum">
              <a:rPr lang="en-US"/>
              <a:pPr>
                <a:defRPr/>
              </a:pPr>
              <a:t>115</a:t>
            </a:fld>
            <a:endParaRPr lang="en-US"/>
          </a:p>
        </p:txBody>
      </p:sp>
      <p:sp>
        <p:nvSpPr>
          <p:cNvPr id="24781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478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71600"/>
            <a:ext cx="7789863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3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F02A01C-11E1-4899-BC5C-62CA4887D0F3}" type="slidenum">
              <a:rPr lang="en-US"/>
              <a:pPr>
                <a:defRPr/>
              </a:pPr>
              <a:t>116</a:t>
            </a:fld>
            <a:endParaRPr lang="en-US"/>
          </a:p>
        </p:txBody>
      </p:sp>
      <p:sp>
        <p:nvSpPr>
          <p:cNvPr id="24985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4986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728788"/>
            <a:ext cx="7789863" cy="340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4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6C7656C-13B9-4994-A7C3-E63F84FE1482}" type="slidenum">
              <a:rPr lang="en-US"/>
              <a:pPr>
                <a:defRPr/>
              </a:pPr>
              <a:t>117</a:t>
            </a:fld>
            <a:endParaRPr lang="en-US"/>
          </a:p>
        </p:txBody>
      </p:sp>
      <p:sp>
        <p:nvSpPr>
          <p:cNvPr id="25190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519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7789863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5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B888B5F-018A-4CFE-BC3A-9A6BE6EC2733}" type="slidenum">
              <a:rPr lang="en-US"/>
              <a:pPr>
                <a:defRPr/>
              </a:pPr>
              <a:t>118</a:t>
            </a:fld>
            <a:endParaRPr lang="en-US"/>
          </a:p>
        </p:txBody>
      </p:sp>
      <p:sp>
        <p:nvSpPr>
          <p:cNvPr id="25395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5395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995488"/>
            <a:ext cx="7789863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6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E28D974-362C-443B-AD01-E40947F5F54C}" type="slidenum">
              <a:rPr lang="en-US"/>
              <a:pPr>
                <a:defRPr/>
              </a:pPr>
              <a:t>119</a:t>
            </a:fld>
            <a:endParaRPr lang="en-US"/>
          </a:p>
        </p:txBody>
      </p:sp>
      <p:sp>
        <p:nvSpPr>
          <p:cNvPr id="25600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5600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966913"/>
            <a:ext cx="7770813" cy="292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5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E3CF629-6BB2-426B-A25D-130295CDC2F0}" type="slidenum">
              <a:rPr lang="en-US"/>
              <a:pPr>
                <a:defRPr/>
              </a:pPr>
              <a:t>12</a:t>
            </a:fld>
            <a:endParaRPr lang="en-US"/>
          </a:p>
        </p:txBody>
      </p:sp>
      <p:sp>
        <p:nvSpPr>
          <p:cNvPr id="3686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3686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6288" y="1500188"/>
            <a:ext cx="7589837" cy="385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drawString </a:t>
            </a:r>
            <a:r>
              <a:rPr lang="en-US" smtClean="0"/>
              <a:t>(Part 7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4B2678F-A123-49A6-9F10-3D08E25F5670}" type="slidenum">
              <a:rPr lang="en-US"/>
              <a:pPr>
                <a:defRPr/>
              </a:pPr>
              <a:t>120</a:t>
            </a:fld>
            <a:endParaRPr lang="en-US"/>
          </a:p>
        </p:txBody>
      </p:sp>
      <p:sp>
        <p:nvSpPr>
          <p:cNvPr id="25805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5805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038" y="2005013"/>
            <a:ext cx="7780337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Fonts</a:t>
            </a:r>
          </a:p>
        </p:txBody>
      </p:sp>
      <p:sp>
        <p:nvSpPr>
          <p:cNvPr id="2600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 font is an object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Font</a:t>
            </a:r>
            <a:r>
              <a:rPr lang="en-US" sz="2800" smtClean="0"/>
              <a:t> class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Font</a:t>
            </a:r>
            <a:r>
              <a:rPr lang="en-US" sz="2400" smtClean="0"/>
              <a:t> class is found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java.awt</a:t>
            </a:r>
            <a:r>
              <a:rPr lang="en-US" sz="2400" smtClean="0"/>
              <a:t> package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The constructor for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Font</a:t>
            </a:r>
            <a:r>
              <a:rPr lang="en-US" sz="2800" smtClean="0"/>
              <a:t> class creates a font in a given style and size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Font fontObject = new Font("SansSerif",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   Font.PLAIN, POINT_SIZE);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A program can set the font for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drawString</a:t>
            </a:r>
            <a:r>
              <a:rPr lang="en-US" sz="2800" smtClean="0"/>
              <a:t> method within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800" smtClean="0"/>
              <a:t> method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g.setFont(fontObject);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1096ABBE-B80E-4882-9345-121584F25C9B}" type="slidenum">
              <a:rPr lang="en-US"/>
              <a:pPr>
                <a:defRPr/>
              </a:pPr>
              <a:t>121</a:t>
            </a:fld>
            <a:endParaRPr lang="en-US"/>
          </a:p>
        </p:txBody>
      </p:sp>
      <p:sp>
        <p:nvSpPr>
          <p:cNvPr id="26010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Font Types</a:t>
            </a:r>
          </a:p>
        </p:txBody>
      </p:sp>
      <p:sp>
        <p:nvSpPr>
          <p:cNvPr id="2621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Any font currently available on a system can be used in Java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However, Java guarantees that at least three fonts will be available: 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"Monospaced"</a:t>
            </a:r>
            <a:r>
              <a:rPr lang="en-US" sz="2000" smtClean="0"/>
              <a:t>,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"SansSerif"</a:t>
            </a:r>
            <a:r>
              <a:rPr lang="en-US" sz="2000" smtClean="0"/>
              <a:t>, and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"Serif"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i="1" smtClean="0"/>
              <a:t>Serifs</a:t>
            </a:r>
            <a:r>
              <a:rPr lang="en-US" sz="2400" smtClean="0"/>
              <a:t> are small lines that finish off the ends of the lines in letters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</a:t>
            </a:r>
            <a:r>
              <a:rPr lang="en-US" sz="2000" smtClean="0"/>
              <a:t> has serifs, but this </a:t>
            </a:r>
            <a:r>
              <a:rPr lang="en-US" sz="2000" smtClean="0">
                <a:solidFill>
                  <a:srgbClr val="034CA1"/>
                </a:solidFill>
              </a:rPr>
              <a:t>S</a:t>
            </a:r>
            <a:r>
              <a:rPr lang="en-US" sz="2000" smtClean="0"/>
              <a:t> does not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"Serif"</a:t>
            </a:r>
            <a:r>
              <a:rPr lang="en-US" sz="2000" smtClean="0"/>
              <a:t> font will always have serifs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Sans means without, so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"SansSerif"</a:t>
            </a:r>
            <a:r>
              <a:rPr lang="en-US" sz="2000" smtClean="0"/>
              <a:t> font will not have serifs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"Monospaced"</a:t>
            </a:r>
            <a:r>
              <a:rPr lang="en-US" sz="2000" smtClean="0"/>
              <a:t> means that all the characters have equal width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A85D1F4-2FE5-4D54-B7F7-BA7A4DB64927}" type="slidenum">
              <a:rPr lang="en-US"/>
              <a:pPr>
                <a:defRPr/>
              </a:pPr>
              <a:t>122</a:t>
            </a:fld>
            <a:endParaRPr lang="en-US"/>
          </a:p>
        </p:txBody>
      </p:sp>
      <p:sp>
        <p:nvSpPr>
          <p:cNvPr id="2621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Font Styles</a:t>
            </a:r>
          </a:p>
        </p:txBody>
      </p:sp>
      <p:sp>
        <p:nvSpPr>
          <p:cNvPr id="2641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Fonts can be given style modifiers, such as bold or italic</a:t>
            </a:r>
          </a:p>
          <a:p>
            <a:pPr lvl="1" eaLnBrk="1" hangingPunct="1"/>
            <a:r>
              <a:rPr lang="en-US" sz="2400" smtClean="0"/>
              <a:t>Multiple styles can be specified by connecting them with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|</a:t>
            </a:r>
            <a:r>
              <a:rPr lang="en-US" sz="2400" smtClean="0"/>
              <a:t> symbol (called the bitwise OR symbol)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new Font("Serif",</a:t>
            </a:r>
          </a:p>
          <a:p>
            <a:pPr lvl="2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Font.BOLD|Font.ITALIC, POINT_SIZE);</a:t>
            </a:r>
          </a:p>
          <a:p>
            <a:pPr eaLnBrk="1" hangingPunct="1"/>
            <a:r>
              <a:rPr lang="en-US" sz="2400" smtClean="0"/>
              <a:t>The size of a font is called its </a:t>
            </a:r>
            <a:r>
              <a:rPr lang="en-US" sz="2400" i="1" smtClean="0"/>
              <a:t>point size</a:t>
            </a:r>
          </a:p>
          <a:p>
            <a:pPr lvl="1" eaLnBrk="1" hangingPunct="1"/>
            <a:r>
              <a:rPr lang="en-US" sz="2000" smtClean="0"/>
              <a:t>Character sizes are specified in units known as </a:t>
            </a:r>
            <a:r>
              <a:rPr lang="en-US" sz="2000" i="1" smtClean="0"/>
              <a:t>points</a:t>
            </a:r>
          </a:p>
          <a:p>
            <a:pPr lvl="1" eaLnBrk="1" hangingPunct="1"/>
            <a:r>
              <a:rPr lang="en-US" sz="2000" smtClean="0"/>
              <a:t>One point is 1/72 of an inch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97AF5D38-8BAF-4B3B-A47B-70183372AD77}" type="slidenum">
              <a:rPr lang="en-US"/>
              <a:pPr>
                <a:defRPr/>
              </a:pPr>
              <a:t>123</a:t>
            </a:fld>
            <a:endParaRPr lang="en-US"/>
          </a:p>
        </p:txBody>
      </p:sp>
      <p:sp>
        <p:nvSpPr>
          <p:cNvPr id="2641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Result of Running </a:t>
            </a:r>
            <a:r>
              <a:rPr lang="en-US" sz="3200" b="1" smtClean="0">
                <a:latin typeface="Courier New" pitchFamily="49" charset="0"/>
              </a:rPr>
              <a:t>FontDisplay.java</a:t>
            </a:r>
            <a:br>
              <a:rPr lang="en-US" sz="3200" b="1" smtClean="0">
                <a:latin typeface="Courier New" pitchFamily="49" charset="0"/>
              </a:rPr>
            </a:br>
            <a:r>
              <a:rPr lang="en-US" sz="3200" smtClean="0"/>
              <a:t>(Found on the Accompanying CD)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64EC402-AD52-41AD-AD13-1DC5084E0CF7}" type="slidenum">
              <a:rPr lang="en-US"/>
              <a:pPr>
                <a:defRPr/>
              </a:pPr>
              <a:t>124</a:t>
            </a:fld>
            <a:endParaRPr lang="en-US"/>
          </a:p>
        </p:txBody>
      </p:sp>
      <p:sp>
        <p:nvSpPr>
          <p:cNvPr id="26624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6624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524000"/>
            <a:ext cx="7789863" cy="474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and Constants for the Class </a:t>
            </a:r>
            <a:r>
              <a:rPr lang="en-US" sz="3200" b="1" smtClean="0">
                <a:latin typeface="Courier New" pitchFamily="49" charset="0"/>
              </a:rPr>
              <a:t>Font </a:t>
            </a:r>
            <a:r>
              <a:rPr lang="en-US" sz="3200" smtClean="0"/>
              <a:t>(Part 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6F6C68D-6E41-4212-93E5-9AF6182C24AE}" type="slidenum">
              <a:rPr lang="en-US"/>
              <a:pPr>
                <a:defRPr/>
              </a:pPr>
              <a:t>125</a:t>
            </a:fld>
            <a:endParaRPr lang="en-US"/>
          </a:p>
        </p:txBody>
      </p:sp>
      <p:sp>
        <p:nvSpPr>
          <p:cNvPr id="26829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6829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371600"/>
            <a:ext cx="7799388" cy="4878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and Constants for the Class </a:t>
            </a:r>
            <a:r>
              <a:rPr lang="en-US" sz="3200" b="1" smtClean="0">
                <a:latin typeface="Courier New" pitchFamily="49" charset="0"/>
              </a:rPr>
              <a:t>Font </a:t>
            </a:r>
            <a:r>
              <a:rPr lang="en-US" sz="3200" smtClean="0"/>
              <a:t>(Part 2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119110F-51CF-4500-BDB8-CAB0DC7CC02B}" type="slidenum">
              <a:rPr lang="en-US"/>
              <a:pPr>
                <a:defRPr/>
              </a:pPr>
              <a:t>126</a:t>
            </a:fld>
            <a:endParaRPr lang="en-US"/>
          </a:p>
        </p:txBody>
      </p:sp>
      <p:sp>
        <p:nvSpPr>
          <p:cNvPr id="27033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7034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1524000"/>
            <a:ext cx="8428038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6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B294E86-7742-4C18-B654-A031E34A9AF3}" type="slidenum">
              <a:rPr lang="en-US"/>
              <a:pPr>
                <a:defRPr/>
              </a:pPr>
              <a:t>13</a:t>
            </a:fld>
            <a:endParaRPr lang="en-US"/>
          </a:p>
        </p:txBody>
      </p:sp>
      <p:sp>
        <p:nvSpPr>
          <p:cNvPr id="3891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389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4850" y="1685925"/>
            <a:ext cx="7732713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7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1BF31497-EDAE-4A8A-8D0E-823A57888B43}" type="slidenum">
              <a:rPr lang="en-US"/>
              <a:pPr>
                <a:defRPr/>
              </a:pPr>
              <a:t>14</a:t>
            </a:fld>
            <a:endParaRPr lang="en-US"/>
          </a:p>
        </p:txBody>
      </p:sp>
      <p:sp>
        <p:nvSpPr>
          <p:cNvPr id="4096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276350"/>
            <a:ext cx="778986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8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4DD29F9-D1EE-4A6B-9B57-8D22B8375055}" type="slidenum">
              <a:rPr lang="en-US"/>
              <a:pPr>
                <a:defRPr/>
              </a:pPr>
              <a:t>15</a:t>
            </a:fld>
            <a:endParaRPr lang="en-US"/>
          </a:p>
        </p:txBody>
      </p:sp>
      <p:sp>
        <p:nvSpPr>
          <p:cNvPr id="4301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143000"/>
            <a:ext cx="7789863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dispose</a:t>
            </a:r>
            <a:r>
              <a:rPr lang="en-US" smtClean="0"/>
              <a:t> Method</a:t>
            </a:r>
          </a:p>
        </p:txBody>
      </p:sp>
      <p:sp>
        <p:nvSpPr>
          <p:cNvPr id="4505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dispose</a:t>
            </a:r>
            <a:r>
              <a:rPr lang="en-US" sz="2800" smtClean="0"/>
              <a:t> method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class is used to eliminate the invoking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without ending the program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resources consumed by this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and its components are returned for reuse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Unless all the elements are eliminated (i.e., in a one window program), this does not end the program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dispose</a:t>
            </a:r>
            <a:r>
              <a:rPr lang="en-US" sz="2800" smtClean="0"/>
              <a:t> is often used in a program with multiple windows to eliminate one window without ending the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AE6FDA1-E9EA-43AF-ADC7-8B32913B3FA1}" type="slidenum">
              <a:rPr lang="en-US"/>
              <a:pPr>
                <a:defRPr/>
              </a:pPr>
              <a:t>16</a:t>
            </a:fld>
            <a:endParaRPr lang="en-US"/>
          </a:p>
        </p:txBody>
      </p:sp>
      <p:sp>
        <p:nvSpPr>
          <p:cNvPr id="4506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Pitfall:  Forgetting to Invoke </a:t>
            </a:r>
            <a:r>
              <a:rPr lang="en-US" sz="3200" b="1" smtClean="0">
                <a:latin typeface="Courier New" pitchFamily="49" charset="0"/>
              </a:rPr>
              <a:t>setDefaultCloseOperation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behavior set by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setDefaultCloseOperation</a:t>
            </a:r>
            <a:r>
              <a:rPr lang="en-US" sz="2800" smtClean="0"/>
              <a:t> takes place even if there is a window listener registered to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Whether or not a window listener is registered to respond to window events,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setDefaultCloseOperation</a:t>
            </a:r>
            <a:r>
              <a:rPr lang="en-US" sz="2400" smtClean="0"/>
              <a:t> invocation should be included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This invocation is usually made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constructor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3CDBC95-836B-4BB3-8AC8-67EBA2E2A6EF}" type="slidenum">
              <a:rPr lang="en-US"/>
              <a:pPr>
                <a:defRPr/>
              </a:pPr>
              <a:t>17</a:t>
            </a:fld>
            <a:endParaRPr lang="en-US"/>
          </a:p>
        </p:txBody>
      </p:sp>
      <p:sp>
        <p:nvSpPr>
          <p:cNvPr id="4710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Pitfall:  Forgetting to Invoke </a:t>
            </a:r>
            <a:r>
              <a:rPr lang="en-US" sz="3200" b="1" smtClean="0">
                <a:latin typeface="Courier New" pitchFamily="49" charset="0"/>
              </a:rPr>
              <a:t>setDefaultCloseOperation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57517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If the window listener takes care of all of the window behavior, then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constructor should contain the following: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setDefaultCloseOperation(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JFrame.DO_NOTHING_ON_CLOSE)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If it is not included, the following default action will take place instead, regardless of whether or not a window listener is supposed to take care of it: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setDefaultCloseOperation(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     JFrame.HIDE_ON_CLOSE);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This will hide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</a:t>
            </a:r>
            <a:r>
              <a:rPr lang="en-US" sz="2000" smtClean="0"/>
              <a:t>, but not end the program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0FDCB06-AF83-4629-A695-5DC467253F41}" type="slidenum">
              <a:rPr lang="en-US"/>
              <a:pPr>
                <a:defRPr/>
              </a:pPr>
              <a:t>18</a:t>
            </a:fld>
            <a:endParaRPr lang="en-US"/>
          </a:p>
        </p:txBody>
      </p:sp>
      <p:sp>
        <p:nvSpPr>
          <p:cNvPr id="4915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WindowAdapter</a:t>
            </a:r>
            <a:r>
              <a:rPr lang="en-US" smtClean="0"/>
              <a:t> Class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a class does not give true implementations to most of the method headings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WindowListener </a:t>
            </a:r>
            <a:r>
              <a:rPr lang="en-US" sz="2400" smtClean="0"/>
              <a:t>interface, it may be better to make it a derived class of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WindowAdapter </a:t>
            </a:r>
            <a:r>
              <a:rPr lang="en-US" sz="2400" smtClean="0"/>
              <a:t>class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Only the method headings used need be defined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other method headings inherit trivial implementation from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WindowAdapter</a:t>
            </a:r>
            <a:r>
              <a:rPr lang="en-US" sz="2000" smtClean="0"/>
              <a:t>, so there is no need for empty method bodies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This can only be done when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does not need to be derived from any other class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791BB37-4616-4F0E-A133-284648011E91}" type="slidenum">
              <a:rPr lang="en-US"/>
              <a:pPr>
                <a:defRPr/>
              </a:pPr>
              <a:t>19</a:t>
            </a:fld>
            <a:endParaRPr lang="en-US"/>
          </a:p>
        </p:txBody>
      </p:sp>
      <p:sp>
        <p:nvSpPr>
          <p:cNvPr id="5120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Window Listeners</a:t>
            </a:r>
          </a:p>
        </p:txBody>
      </p:sp>
      <p:sp>
        <p:nvSpPr>
          <p:cNvPr id="1638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Clicking the close-window button on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fires a </a:t>
            </a:r>
            <a:r>
              <a:rPr lang="en-US" sz="2800" i="1" smtClean="0"/>
              <a:t>window event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Window events are objects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WindowEvent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setWindowListener</a:t>
            </a:r>
            <a:r>
              <a:rPr lang="en-US" sz="2800" smtClean="0"/>
              <a:t> method can register a window listener for a window  event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 window listener can be programmed to respond to this type of event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 window listener is any class that satisfies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WindowListener</a:t>
            </a:r>
            <a:r>
              <a:rPr lang="en-US" sz="2400" smtClean="0"/>
              <a:t> interface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B7ED122-1AEC-4E80-8897-2C24D7AFFA08}" type="slidenum">
              <a:rPr lang="en-US"/>
              <a:pPr>
                <a:defRPr/>
              </a:pPr>
              <a:t>2</a:t>
            </a:fld>
            <a:endParaRPr lang="en-US"/>
          </a:p>
        </p:txBody>
      </p:sp>
      <p:sp>
        <p:nvSpPr>
          <p:cNvPr id="1638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</a:t>
            </a:r>
            <a:r>
              <a:rPr lang="en-US" b="1" smtClean="0">
                <a:latin typeface="Courier New" pitchFamily="49" charset="0"/>
              </a:rPr>
              <a:t>WindowAdapter</a:t>
            </a:r>
            <a:endParaRPr lang="en-US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2C158F9-72A6-43F4-8B5B-ED003E90EBAD}" type="slidenum">
              <a:rPr lang="en-US"/>
              <a:pPr>
                <a:defRPr/>
              </a:pPr>
              <a:t>20</a:t>
            </a:fld>
            <a:endParaRPr lang="en-US"/>
          </a:p>
        </p:txBody>
      </p:sp>
      <p:sp>
        <p:nvSpPr>
          <p:cNvPr id="5325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5325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038" y="1905000"/>
            <a:ext cx="7780337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Icons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JLabels</a:t>
            </a:r>
            <a:r>
              <a:rPr lang="en-US" sz="2800" smtClean="0"/>
              <a:t>,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JButtons</a:t>
            </a:r>
            <a:r>
              <a:rPr lang="en-US" sz="2800" smtClean="0"/>
              <a:t>, and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JMenuItems</a:t>
            </a:r>
            <a:r>
              <a:rPr lang="en-US" sz="2800" smtClean="0"/>
              <a:t> can have icons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An </a:t>
            </a:r>
            <a:r>
              <a:rPr lang="en-US" sz="2400" i="1" smtClean="0"/>
              <a:t>icon</a:t>
            </a:r>
            <a:r>
              <a:rPr lang="en-US" sz="2400" smtClean="0"/>
              <a:t> is just a small picture (usually)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It is not required to be small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An icon is an object of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ImageIcon</a:t>
            </a:r>
            <a:r>
              <a:rPr lang="en-US" sz="2800" smtClean="0"/>
              <a:t> class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It is based on a digital picture file such as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.gif</a:t>
            </a:r>
            <a:r>
              <a:rPr lang="en-US" sz="24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.jpg</a:t>
            </a:r>
            <a:r>
              <a:rPr lang="en-US" sz="2400" smtClean="0"/>
              <a:t>, 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.tiff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Labels, buttons, and menu items may display a string, an icon, a string and an icon, or nothing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C180774-0DF3-4EC2-AA26-7F7AE8030CCA}" type="slidenum">
              <a:rPr lang="en-US"/>
              <a:pPr>
                <a:defRPr/>
              </a:pPr>
              <a:t>21</a:t>
            </a:fld>
            <a:endParaRPr lang="en-US"/>
          </a:p>
        </p:txBody>
      </p:sp>
      <p:sp>
        <p:nvSpPr>
          <p:cNvPr id="5530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Icons</a:t>
            </a:r>
          </a:p>
        </p:txBody>
      </p:sp>
      <p:sp>
        <p:nvSpPr>
          <p:cNvPr id="573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ImageIcon</a:t>
            </a:r>
            <a:r>
              <a:rPr lang="en-US" sz="2800" smtClean="0"/>
              <a:t> is used to convert a picture file to a Swing icon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ImageIcon dukeIcon = new ImageIcon("duke_waving.gif");</a:t>
            </a:r>
          </a:p>
          <a:p>
            <a:pPr lvl="1" eaLnBrk="1" hangingPunct="1"/>
            <a:r>
              <a:rPr lang="en-US" sz="2400" smtClean="0"/>
              <a:t>The picture file must be in the same directory as the class in which this code appears, unless a complete or relative path name is given</a:t>
            </a:r>
          </a:p>
          <a:p>
            <a:pPr lvl="1" eaLnBrk="1" hangingPunct="1"/>
            <a:r>
              <a:rPr lang="en-US" sz="2400" smtClean="0"/>
              <a:t>Note that the name of the picture file is given as a string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923B3C0-174E-48AD-8EE6-37FBB53F13A7}" type="slidenum">
              <a:rPr lang="en-US"/>
              <a:pPr>
                <a:defRPr/>
              </a:pPr>
              <a:t>22</a:t>
            </a:fld>
            <a:endParaRPr lang="en-US"/>
          </a:p>
        </p:txBody>
      </p:sp>
      <p:sp>
        <p:nvSpPr>
          <p:cNvPr id="573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Icons</a:t>
            </a:r>
          </a:p>
        </p:txBody>
      </p:sp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An icon can be added to a label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setIcon</a:t>
            </a:r>
            <a:r>
              <a:rPr lang="en-US" sz="2800" smtClean="0"/>
              <a:t> method as follows: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JLabel dukeLabel = new JLabel("Mood check");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dukeLabel.setIcon(dukeIcon);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Instead, an icon can be given as an argument to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JLabel</a:t>
            </a:r>
            <a:r>
              <a:rPr lang="en-US" sz="2800" smtClean="0"/>
              <a:t> constructor: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JLabel dukeLabel = new JLabel(dukeIcon);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Text can be added to the label as well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setText</a:t>
            </a:r>
            <a:r>
              <a:rPr lang="en-US" sz="2800" smtClean="0"/>
              <a:t> method: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dukeLabel.setText("Mood check");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B79ECF3-069A-4B02-88BF-912C904CC597}" type="slidenum">
              <a:rPr lang="en-US"/>
              <a:pPr>
                <a:defRPr/>
              </a:pPr>
              <a:t>23</a:t>
            </a:fld>
            <a:endParaRPr lang="en-US"/>
          </a:p>
        </p:txBody>
      </p:sp>
      <p:sp>
        <p:nvSpPr>
          <p:cNvPr id="593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Icons</a:t>
            </a:r>
          </a:p>
        </p:txBody>
      </p:sp>
      <p:sp>
        <p:nvSpPr>
          <p:cNvPr id="614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Icons and text may be added to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JButtons</a:t>
            </a:r>
            <a:r>
              <a:rPr lang="en-US" smtClean="0"/>
              <a:t> and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JMenuItems</a:t>
            </a:r>
            <a:r>
              <a:rPr lang="en-US" smtClean="0"/>
              <a:t> in the same way as they are added to a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JLabel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JButton happyButton = new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       JButton("Happy");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ImageIcon happyIcon = new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ImageIcon("smiley.gif");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happyButton.setIcon(happyIcon);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412833C-3166-4CF9-81CC-32DA3ED75ACF}" type="slidenum">
              <a:rPr lang="en-US"/>
              <a:pPr>
                <a:defRPr/>
              </a:pPr>
              <a:t>24</a:t>
            </a:fld>
            <a:endParaRPr lang="en-US"/>
          </a:p>
        </p:txBody>
      </p:sp>
      <p:sp>
        <p:nvSpPr>
          <p:cNvPr id="6144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Icons</a:t>
            </a:r>
          </a:p>
        </p:txBody>
      </p:sp>
      <p:sp>
        <p:nvSpPr>
          <p:cNvPr id="634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Button or menu items can be created with just an icon by giving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ImageIcon</a:t>
            </a:r>
            <a:r>
              <a:rPr lang="en-US" sz="2400" smtClean="0"/>
              <a:t> object as an argument to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JButton</a:t>
            </a:r>
            <a:r>
              <a:rPr lang="en-US" sz="2400" smtClean="0"/>
              <a:t> or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JMenuItem</a:t>
            </a:r>
            <a:r>
              <a:rPr lang="en-US" sz="2400" smtClean="0"/>
              <a:t> constructor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ImageIcon happyIcon = new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ImageIcon("smiley.gif");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JButton smileButton = new JButton(happyIcon);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JMenuItem happyChoice = new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   JMenuItem(happyIcon);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 button or menu item created without text should use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setActionCommand</a:t>
            </a:r>
            <a:r>
              <a:rPr lang="en-US" sz="2000" smtClean="0"/>
              <a:t> method to explicitly set the action command, since there is no string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327C336-6B5F-4509-8EAA-BFB0F0BCB5D5}" type="slidenum">
              <a:rPr lang="en-US"/>
              <a:pPr>
                <a:defRPr/>
              </a:pPr>
              <a:t>25</a:t>
            </a:fld>
            <a:endParaRPr lang="en-US"/>
          </a:p>
        </p:txBody>
      </p:sp>
      <p:sp>
        <p:nvSpPr>
          <p:cNvPr id="6349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Icons (Part 1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8FE561B-78E5-4334-8EFD-F678403C2151}" type="slidenum">
              <a:rPr lang="en-US"/>
              <a:pPr>
                <a:defRPr/>
              </a:pPr>
              <a:t>26</a:t>
            </a:fld>
            <a:endParaRPr lang="en-US"/>
          </a:p>
        </p:txBody>
      </p:sp>
      <p:sp>
        <p:nvSpPr>
          <p:cNvPr id="6553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1371600"/>
            <a:ext cx="6942138" cy="478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Icons (Part 2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419D07C-60D8-4EBF-A37D-177242E7524D}" type="slidenum">
              <a:rPr lang="en-US"/>
              <a:pPr>
                <a:defRPr/>
              </a:pPr>
              <a:t>27</a:t>
            </a:fld>
            <a:endParaRPr lang="en-US"/>
          </a:p>
        </p:txBody>
      </p:sp>
      <p:sp>
        <p:nvSpPr>
          <p:cNvPr id="6758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6758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409700"/>
            <a:ext cx="7789863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Icons (Part 3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DA84429-64BD-48B2-8274-6BD9BFB22201}" type="slidenum">
              <a:rPr lang="en-US"/>
              <a:pPr>
                <a:defRPr/>
              </a:pPr>
              <a:t>28</a:t>
            </a:fld>
            <a:endParaRPr lang="en-US"/>
          </a:p>
        </p:txBody>
      </p:sp>
      <p:sp>
        <p:nvSpPr>
          <p:cNvPr id="6963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6963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371600"/>
            <a:ext cx="7789863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Using Icons (Part 4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12FA74E-9ECB-4773-A801-C7075FE52730}" type="slidenum">
              <a:rPr lang="en-US"/>
              <a:pPr>
                <a:defRPr/>
              </a:pPr>
              <a:t>29</a:t>
            </a:fld>
            <a:endParaRPr lang="en-US"/>
          </a:p>
        </p:txBody>
      </p:sp>
      <p:sp>
        <p:nvSpPr>
          <p:cNvPr id="7168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7168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738313"/>
            <a:ext cx="7789863" cy="338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Window Listeners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class that implements 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WindowListener</a:t>
            </a:r>
            <a:r>
              <a:rPr lang="en-US" smtClean="0"/>
              <a:t> interface must have definitions for all seven method headers in this interface</a:t>
            </a:r>
          </a:p>
          <a:p>
            <a:pPr eaLnBrk="1" hangingPunct="1"/>
            <a:r>
              <a:rPr lang="en-US" smtClean="0"/>
              <a:t>Should a method not be needed, it is defined with an empty body</a:t>
            </a:r>
          </a:p>
          <a:p>
            <a:pPr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public void windowDeiconified(WindowEvent e)</a:t>
            </a:r>
          </a:p>
          <a:p>
            <a:pPr lvl="1" eaLnBrk="1" hangingPunct="1"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{ }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A5EDAF8-0C15-4E15-BA89-34C761E66B27}" type="slidenum">
              <a:rPr lang="en-US"/>
              <a:pPr>
                <a:defRPr/>
              </a:pPr>
              <a:t>3</a:t>
            </a:fld>
            <a:endParaRPr lang="en-US"/>
          </a:p>
        </p:txBody>
      </p:sp>
      <p:sp>
        <p:nvSpPr>
          <p:cNvPr id="1843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Using Icons</a:t>
            </a:r>
            <a:r>
              <a:rPr lang="en-US" b="1" smtClean="0">
                <a:latin typeface="Courier New" pitchFamily="49" charset="0"/>
              </a:rPr>
              <a:t> </a:t>
            </a:r>
            <a:r>
              <a:rPr lang="en-US" smtClean="0"/>
              <a:t>(Part 5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A1F2620-06F7-471A-A08E-E98A0B049325}" type="slidenum">
              <a:rPr lang="en-US"/>
              <a:pPr>
                <a:defRPr/>
              </a:pPr>
              <a:t>30</a:t>
            </a:fld>
            <a:endParaRPr lang="en-US"/>
          </a:p>
        </p:txBody>
      </p:sp>
      <p:sp>
        <p:nvSpPr>
          <p:cNvPr id="7373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7373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914400"/>
            <a:ext cx="7789863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010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Classes </a:t>
            </a:r>
            <a:r>
              <a:rPr lang="en-US" sz="3200" b="1" smtClean="0">
                <a:latin typeface="Courier New" pitchFamily="49" charset="0"/>
              </a:rPr>
              <a:t>JButton</a:t>
            </a:r>
            <a:r>
              <a:rPr lang="en-US" sz="3200" smtClean="0"/>
              <a:t>, </a:t>
            </a:r>
            <a:r>
              <a:rPr lang="en-US" sz="3200" b="1" smtClean="0">
                <a:latin typeface="Courier New" pitchFamily="49" charset="0"/>
              </a:rPr>
              <a:t>JMenuItem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JLabel </a:t>
            </a:r>
            <a:r>
              <a:rPr lang="en-US" sz="3200" smtClean="0"/>
              <a:t>(Part 1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280B4DB-301F-42D4-9BDB-C67C52D192E7}" type="slidenum">
              <a:rPr lang="en-US"/>
              <a:pPr>
                <a:defRPr/>
              </a:pPr>
              <a:t>31</a:t>
            </a:fld>
            <a:endParaRPr lang="en-US"/>
          </a:p>
        </p:txBody>
      </p:sp>
      <p:sp>
        <p:nvSpPr>
          <p:cNvPr id="7577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7578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447800"/>
            <a:ext cx="7751763" cy="447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010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Classes </a:t>
            </a:r>
            <a:r>
              <a:rPr lang="en-US" sz="3200" b="1" smtClean="0">
                <a:latin typeface="Courier New" pitchFamily="49" charset="0"/>
              </a:rPr>
              <a:t>JButton</a:t>
            </a:r>
            <a:r>
              <a:rPr lang="en-US" sz="3200" smtClean="0"/>
              <a:t>, </a:t>
            </a:r>
            <a:r>
              <a:rPr lang="en-US" sz="3200" b="1" smtClean="0">
                <a:latin typeface="Courier New" pitchFamily="49" charset="0"/>
              </a:rPr>
              <a:t>JMenuItem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JLabel </a:t>
            </a:r>
            <a:r>
              <a:rPr lang="en-US" sz="3200" smtClean="0"/>
              <a:t>(Part 2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955FFCC-66F8-4B43-B674-95BEB3CBBBE8}" type="slidenum">
              <a:rPr lang="en-US"/>
              <a:pPr>
                <a:defRPr/>
              </a:pPr>
              <a:t>32</a:t>
            </a:fld>
            <a:endParaRPr lang="en-US"/>
          </a:p>
        </p:txBody>
      </p:sp>
      <p:sp>
        <p:nvSpPr>
          <p:cNvPr id="7782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7782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038" y="1747838"/>
            <a:ext cx="7780337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010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Classes </a:t>
            </a:r>
            <a:r>
              <a:rPr lang="en-US" sz="3200" b="1" smtClean="0">
                <a:latin typeface="Courier New" pitchFamily="49" charset="0"/>
              </a:rPr>
              <a:t>JButton</a:t>
            </a:r>
            <a:r>
              <a:rPr lang="en-US" sz="3200" smtClean="0"/>
              <a:t>, </a:t>
            </a:r>
            <a:r>
              <a:rPr lang="en-US" sz="3200" b="1" smtClean="0">
                <a:latin typeface="Courier New" pitchFamily="49" charset="0"/>
              </a:rPr>
              <a:t>JMenuItem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JLabel </a:t>
            </a:r>
            <a:r>
              <a:rPr lang="en-US" sz="3200" smtClean="0"/>
              <a:t>(Part 3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3E2343B-0899-43EC-BEB1-153E99A2DA55}" type="slidenum">
              <a:rPr lang="en-US"/>
              <a:pPr>
                <a:defRPr/>
              </a:pPr>
              <a:t>33</a:t>
            </a:fld>
            <a:endParaRPr lang="en-US"/>
          </a:p>
        </p:txBody>
      </p:sp>
      <p:sp>
        <p:nvSpPr>
          <p:cNvPr id="7987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7987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750" y="1638300"/>
            <a:ext cx="7808913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0010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Classes </a:t>
            </a:r>
            <a:r>
              <a:rPr lang="en-US" sz="3200" b="1" smtClean="0">
                <a:latin typeface="Courier New" pitchFamily="49" charset="0"/>
              </a:rPr>
              <a:t>JButton</a:t>
            </a:r>
            <a:r>
              <a:rPr lang="en-US" sz="3200" smtClean="0"/>
              <a:t>, </a:t>
            </a:r>
            <a:r>
              <a:rPr lang="en-US" sz="3200" b="1" smtClean="0">
                <a:latin typeface="Courier New" pitchFamily="49" charset="0"/>
              </a:rPr>
              <a:t>JMenuItem</a:t>
            </a:r>
            <a:r>
              <a:rPr lang="en-US" sz="3200" smtClean="0"/>
              <a:t>, and </a:t>
            </a:r>
            <a:r>
              <a:rPr lang="en-US" sz="3200" b="1" smtClean="0">
                <a:latin typeface="Courier New" pitchFamily="49" charset="0"/>
              </a:rPr>
              <a:t>JLabel </a:t>
            </a:r>
            <a:r>
              <a:rPr lang="en-US" sz="3200" smtClean="0"/>
              <a:t>(Part 4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2F11A84-5A95-4D9E-9377-792A5843D53E}" type="slidenum">
              <a:rPr lang="en-US"/>
              <a:pPr>
                <a:defRPr/>
              </a:pPr>
              <a:t>34</a:t>
            </a:fld>
            <a:endParaRPr lang="en-US"/>
          </a:p>
        </p:txBody>
      </p:sp>
      <p:sp>
        <p:nvSpPr>
          <p:cNvPr id="8192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819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3" y="1919288"/>
            <a:ext cx="7685087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Insets</a:t>
            </a:r>
            <a:r>
              <a:rPr lang="en-US" smtClean="0"/>
              <a:t> Class</a:t>
            </a:r>
          </a:p>
        </p:txBody>
      </p:sp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mtClean="0"/>
              <a:t>Objects of the class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Insets</a:t>
            </a:r>
            <a:r>
              <a:rPr lang="en-US" smtClean="0"/>
              <a:t> are used to specify the size of the margin in a button or menu item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The arguments given when an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Insets</a:t>
            </a:r>
            <a:r>
              <a:rPr lang="en-US" smtClean="0"/>
              <a:t> class object is created are in pixels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mtClean="0"/>
              <a:t>The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Insets</a:t>
            </a:r>
            <a:r>
              <a:rPr lang="en-US" smtClean="0"/>
              <a:t> class is in the package </a:t>
            </a: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java.awt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public Insets(int top, int left, 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  int bottom, int right)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48F22C8-757B-41C8-84F3-8A4829270BCF}" type="slidenum">
              <a:rPr lang="en-US"/>
              <a:pPr>
                <a:defRPr/>
              </a:pPr>
              <a:t>35</a:t>
            </a:fld>
            <a:endParaRPr lang="en-US"/>
          </a:p>
        </p:txBody>
      </p:sp>
      <p:sp>
        <p:nvSpPr>
          <p:cNvPr id="8397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Scroll Bars</a:t>
            </a:r>
          </a:p>
        </p:txBody>
      </p:sp>
      <p:sp>
        <p:nvSpPr>
          <p:cNvPr id="860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When a text area is created, the number of lines that are visible and the number of characters per line are specified as follows: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JTextArea memoDisplay = new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       JTextArea(15, 30);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However, it would often be better not to have to set a firm limit on the number of lines or the number of characters per line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This can be done by using </a:t>
            </a:r>
            <a:r>
              <a:rPr lang="en-US" sz="2400" i="1" smtClean="0"/>
              <a:t>scroll bars</a:t>
            </a:r>
            <a:r>
              <a:rPr lang="en-US" sz="2400" smtClean="0"/>
              <a:t> with the text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C7280EA-A074-408B-BAAD-B525E27BAC0A}" type="slidenum">
              <a:rPr lang="en-US"/>
              <a:pPr>
                <a:defRPr/>
              </a:pPr>
              <a:t>36</a:t>
            </a:fld>
            <a:endParaRPr lang="en-US"/>
          </a:p>
        </p:txBody>
      </p:sp>
      <p:sp>
        <p:nvSpPr>
          <p:cNvPr id="8602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Scroll Bars</a:t>
            </a:r>
          </a:p>
        </p:txBody>
      </p:sp>
      <p:sp>
        <p:nvSpPr>
          <p:cNvPr id="880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1910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When using scroll bars, the text is viewed through a </a:t>
            </a:r>
            <a:r>
              <a:rPr lang="en-US" sz="2800" i="1" smtClean="0"/>
              <a:t>view port</a:t>
            </a:r>
            <a:r>
              <a:rPr lang="en-US" sz="2800" smtClean="0"/>
              <a:t> that shows only part of the text at a time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 different part of the text may be viewed by using the scroll bars placed along the side and bottom of the view port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Scroll bars can be added to text areas using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JScrollPane</a:t>
            </a:r>
            <a:r>
              <a:rPr lang="en-US" sz="2800" b="1" smtClean="0">
                <a:solidFill>
                  <a:srgbClr val="034CA1"/>
                </a:solidFill>
              </a:rPr>
              <a:t> </a:t>
            </a:r>
            <a:r>
              <a:rPr lang="en-US" sz="2800" smtClean="0"/>
              <a:t>class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JScrollPane</a:t>
            </a:r>
            <a:r>
              <a:rPr lang="en-US" sz="2400" smtClean="0"/>
              <a:t> class is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javax.swing</a:t>
            </a:r>
            <a:r>
              <a:rPr lang="en-US" sz="2400" smtClean="0"/>
              <a:t> package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An object of the class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JScrollPane</a:t>
            </a:r>
            <a:r>
              <a:rPr lang="en-US" sz="2400" smtClean="0"/>
              <a:t> is like a view port with scroll bars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4F197C5-4611-4D47-AE8E-5DD54300DAE5}" type="slidenum">
              <a:rPr lang="en-US"/>
              <a:pPr>
                <a:defRPr/>
              </a:pPr>
              <a:t>37</a:t>
            </a:fld>
            <a:endParaRPr lang="en-US"/>
          </a:p>
        </p:txBody>
      </p:sp>
      <p:sp>
        <p:nvSpPr>
          <p:cNvPr id="8806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View Port for a Text Area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2BA5DCF-BC2D-40BC-ABEA-F75ECC2353A6}" type="slidenum">
              <a:rPr lang="en-US"/>
              <a:pPr>
                <a:defRPr/>
              </a:pPr>
              <a:t>38</a:t>
            </a:fld>
            <a:endParaRPr lang="en-US"/>
          </a:p>
        </p:txBody>
      </p:sp>
      <p:sp>
        <p:nvSpPr>
          <p:cNvPr id="9011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901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62013" y="762000"/>
            <a:ext cx="7418387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Scroll Bars</a:t>
            </a:r>
          </a:p>
        </p:txBody>
      </p:sp>
      <p:sp>
        <p:nvSpPr>
          <p:cNvPr id="921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When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JScrollPane</a:t>
            </a:r>
            <a:r>
              <a:rPr lang="en-US" sz="2800" smtClean="0"/>
              <a:t> is created, the text area to be viewed is given as an argument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JScrollPane scrolledText = new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            JScrollPane(memoDisplay);</a:t>
            </a:r>
          </a:p>
          <a:p>
            <a:pPr eaLnBrk="1" hangingPunct="1"/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JScrollPane</a:t>
            </a:r>
            <a:r>
              <a:rPr lang="en-US" sz="2800" smtClean="0"/>
              <a:t> can then be added to a container, such as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800" smtClean="0"/>
              <a:t> or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1" eaLnBrk="1" hangingPunct="1"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textPanel.add(scrolledText);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1F411B6C-4F26-4B6C-8B5F-8F109696AB8D}" type="slidenum">
              <a:rPr lang="en-US"/>
              <a:pPr>
                <a:defRPr/>
              </a:pPr>
              <a:t>39</a:t>
            </a:fld>
            <a:endParaRPr lang="en-US"/>
          </a:p>
        </p:txBody>
      </p:sp>
      <p:sp>
        <p:nvSpPr>
          <p:cNvPr id="9216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</a:t>
            </a:r>
            <a:r>
              <a:rPr lang="en-US" sz="3200" b="1" smtClean="0">
                <a:latin typeface="Courier New" pitchFamily="49" charset="0"/>
              </a:rPr>
              <a:t>WindowListener</a:t>
            </a:r>
            <a:r>
              <a:rPr lang="en-US" sz="3200" smtClean="0"/>
              <a:t> Interface (Part 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1112157-E73D-4A39-98E5-90BC99112284}" type="slidenum">
              <a:rPr lang="en-US"/>
              <a:pPr>
                <a:defRPr/>
              </a:pPr>
              <a:t>4</a:t>
            </a:fld>
            <a:endParaRPr lang="en-US"/>
          </a:p>
        </p:txBody>
      </p:sp>
      <p:sp>
        <p:nvSpPr>
          <p:cNvPr id="2048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643063"/>
            <a:ext cx="7789863" cy="357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Scroll Bars</a:t>
            </a:r>
          </a:p>
        </p:txBody>
      </p:sp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scroll bar policies can be set as follows: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scrolledText.setHorizontalScrollBarPolicy(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JScrollPane.HORIZONTAL_SCROLLBAR_ALWAYS);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scrolledText.setVerticalScrollBarPolicy(</a:t>
            </a:r>
          </a:p>
          <a:p>
            <a:pPr lvl="1" eaLnBrk="1" hangingPunct="1">
              <a:lnSpc>
                <a:spcPct val="9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JscrollPane.VERTICAL_SCROLLBAR_ALWAYS);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If invocations of these methods are omitted, then the scroll bars will be visible only when needed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If all the text fits in the view port, then no scroll bars will be visible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If enough text is added, the scroll bars will appear automatically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10E7C88-30A2-41DA-86F9-1E07F82538B3}" type="slidenum">
              <a:rPr lang="en-US"/>
              <a:pPr>
                <a:defRPr/>
              </a:pPr>
              <a:t>40</a:t>
            </a:fld>
            <a:endParaRPr lang="en-US"/>
          </a:p>
        </p:txBody>
      </p:sp>
      <p:sp>
        <p:nvSpPr>
          <p:cNvPr id="9421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JScrollPane </a:t>
            </a:r>
            <a:r>
              <a:rPr lang="en-US" sz="3200" smtClean="0"/>
              <a:t>(Part 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E837935-902C-4255-9240-3311185FAADF}" type="slidenum">
              <a:rPr lang="en-US"/>
              <a:pPr>
                <a:defRPr/>
              </a:pPr>
              <a:t>41</a:t>
            </a:fld>
            <a:endParaRPr lang="en-US"/>
          </a:p>
        </p:txBody>
      </p:sp>
      <p:sp>
        <p:nvSpPr>
          <p:cNvPr id="9625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9626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524000"/>
            <a:ext cx="7751763" cy="441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JScrollPane </a:t>
            </a:r>
            <a:r>
              <a:rPr lang="en-US" sz="3200" smtClean="0"/>
              <a:t>(Part 2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9020538E-76E0-4C51-9AAD-F95A807C6B36}" type="slidenum">
              <a:rPr lang="en-US"/>
              <a:pPr>
                <a:defRPr/>
              </a:pPr>
              <a:t>42</a:t>
            </a:fld>
            <a:endParaRPr lang="en-US"/>
          </a:p>
        </p:txBody>
      </p:sp>
      <p:sp>
        <p:nvSpPr>
          <p:cNvPr id="9830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9830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" y="2024063"/>
            <a:ext cx="7751763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1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7D15588-B741-4FB4-BCC1-2323798F4B32}" type="slidenum">
              <a:rPr lang="en-US"/>
              <a:pPr>
                <a:defRPr/>
              </a:pPr>
              <a:t>43</a:t>
            </a:fld>
            <a:endParaRPr lang="en-US"/>
          </a:p>
        </p:txBody>
      </p:sp>
      <p:sp>
        <p:nvSpPr>
          <p:cNvPr id="10035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0035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4375" y="1885950"/>
            <a:ext cx="7713663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2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64E5697-F3B4-41E8-811A-7C73E7310A50}" type="slidenum">
              <a:rPr lang="en-US"/>
              <a:pPr>
                <a:defRPr/>
              </a:pPr>
              <a:t>44</a:t>
            </a:fld>
            <a:endParaRPr lang="en-US"/>
          </a:p>
        </p:txBody>
      </p:sp>
      <p:sp>
        <p:nvSpPr>
          <p:cNvPr id="10240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0240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781175"/>
            <a:ext cx="7789863" cy="329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3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29BA728-91F3-4B61-AC0F-FF65C8D908F8}" type="slidenum">
              <a:rPr lang="en-US"/>
              <a:pPr>
                <a:defRPr/>
              </a:pPr>
              <a:t>45</a:t>
            </a:fld>
            <a:endParaRPr lang="en-US"/>
          </a:p>
        </p:txBody>
      </p:sp>
      <p:sp>
        <p:nvSpPr>
          <p:cNvPr id="10445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0445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719263"/>
            <a:ext cx="7789863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4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49AA273-A024-4118-B0A7-8EBAF287ACE6}" type="slidenum">
              <a:rPr lang="en-US"/>
              <a:pPr>
                <a:defRPr/>
              </a:pPr>
              <a:t>46</a:t>
            </a:fld>
            <a:endParaRPr lang="en-US"/>
          </a:p>
        </p:txBody>
      </p:sp>
      <p:sp>
        <p:nvSpPr>
          <p:cNvPr id="10649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533525"/>
            <a:ext cx="7789863" cy="379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5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B3455C9-E181-49EA-BC36-AB7DA2497D7B}" type="slidenum">
              <a:rPr lang="en-US"/>
              <a:pPr>
                <a:defRPr/>
              </a:pPr>
              <a:t>47</a:t>
            </a:fld>
            <a:endParaRPr lang="en-US"/>
          </a:p>
        </p:txBody>
      </p:sp>
      <p:sp>
        <p:nvSpPr>
          <p:cNvPr id="10854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0854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757363"/>
            <a:ext cx="7789863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6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6F1B889-4ACF-4BBD-B2D2-185B935A4E97}" type="slidenum">
              <a:rPr lang="en-US"/>
              <a:pPr>
                <a:defRPr/>
              </a:pPr>
              <a:t>48</a:t>
            </a:fld>
            <a:endParaRPr lang="en-US"/>
          </a:p>
        </p:txBody>
      </p:sp>
      <p:sp>
        <p:nvSpPr>
          <p:cNvPr id="11059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1059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619250"/>
            <a:ext cx="7789863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7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5E92808-CBF4-4D1A-B5AE-512A57CA6123}" type="slidenum">
              <a:rPr lang="en-US"/>
              <a:pPr>
                <a:defRPr/>
              </a:pPr>
              <a:t>49</a:t>
            </a:fld>
            <a:endParaRPr lang="en-US"/>
          </a:p>
        </p:txBody>
      </p:sp>
      <p:sp>
        <p:nvSpPr>
          <p:cNvPr id="11264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1264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200150"/>
            <a:ext cx="778986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Methods in the </a:t>
            </a:r>
            <a:r>
              <a:rPr lang="en-US" sz="3200" b="1" smtClean="0">
                <a:latin typeface="Courier New" pitchFamily="49" charset="0"/>
              </a:rPr>
              <a:t>WindowListener</a:t>
            </a:r>
            <a:r>
              <a:rPr lang="en-US" sz="3200" smtClean="0"/>
              <a:t> Interface (Part 2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84487F3-7AD6-4A02-B899-DE7C9CB8DD0D}" type="slidenum">
              <a:rPr lang="en-US"/>
              <a:pPr>
                <a:defRPr/>
              </a:pPr>
              <a:t>5</a:t>
            </a:fld>
            <a:endParaRPr lang="en-US"/>
          </a:p>
        </p:txBody>
      </p:sp>
      <p:sp>
        <p:nvSpPr>
          <p:cNvPr id="2253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447800"/>
            <a:ext cx="766603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A Text Area with Scroll Bars (Part 8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B8BFD04-8613-4108-8B63-1560FC17D3C0}" type="slidenum">
              <a:rPr lang="en-US"/>
              <a:pPr>
                <a:defRPr/>
              </a:pPr>
              <a:t>50</a:t>
            </a:fld>
            <a:endParaRPr lang="en-US"/>
          </a:p>
        </p:txBody>
      </p:sp>
      <p:sp>
        <p:nvSpPr>
          <p:cNvPr id="11469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1469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276350"/>
            <a:ext cx="7789863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Components with Changing Visibility</a:t>
            </a:r>
          </a:p>
        </p:txBody>
      </p:sp>
      <p:sp>
        <p:nvSpPr>
          <p:cNvPr id="11673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 GUI can have components that change from visible to invisible and back again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In the following example, the label with the character </a:t>
            </a:r>
            <a:r>
              <a:rPr lang="en-US" sz="2400" i="1" smtClean="0">
                <a:solidFill>
                  <a:srgbClr val="034CA1"/>
                </a:solidFill>
              </a:rPr>
              <a:t>Duke</a:t>
            </a:r>
            <a:r>
              <a:rPr lang="en-US" sz="2400" smtClean="0"/>
              <a:t> not waving is shown first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When the "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Wave</a:t>
            </a:r>
            <a:r>
              <a:rPr lang="en-US" sz="2000" smtClean="0"/>
              <a:t>" button is clicked, the label with </a:t>
            </a:r>
            <a:r>
              <a:rPr lang="en-US" sz="2000" i="1" smtClean="0">
                <a:solidFill>
                  <a:srgbClr val="034CA1"/>
                </a:solidFill>
              </a:rPr>
              <a:t>Duke</a:t>
            </a:r>
            <a:r>
              <a:rPr lang="en-US" sz="2000" smtClean="0"/>
              <a:t> not waving disappears and the label with </a:t>
            </a:r>
            <a:r>
              <a:rPr lang="en-US" sz="2000" i="1" smtClean="0">
                <a:solidFill>
                  <a:srgbClr val="034CA1"/>
                </a:solidFill>
              </a:rPr>
              <a:t>Duke</a:t>
            </a:r>
            <a:r>
              <a:rPr lang="en-US" sz="2000" smtClean="0"/>
              <a:t> waving appears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When the "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Stop</a:t>
            </a:r>
            <a:r>
              <a:rPr lang="en-US" sz="2000" smtClean="0"/>
              <a:t>" button is clicked, the label with </a:t>
            </a:r>
            <a:r>
              <a:rPr lang="en-US" sz="2000" i="1" smtClean="0">
                <a:solidFill>
                  <a:srgbClr val="034CA1"/>
                </a:solidFill>
              </a:rPr>
              <a:t>Duke</a:t>
            </a:r>
            <a:r>
              <a:rPr lang="en-US" sz="2000" smtClean="0">
                <a:solidFill>
                  <a:srgbClr val="034CA1"/>
                </a:solidFill>
              </a:rPr>
              <a:t> </a:t>
            </a:r>
            <a:r>
              <a:rPr lang="en-US" sz="2000" smtClean="0"/>
              <a:t>waving disappears, and the label with </a:t>
            </a:r>
            <a:r>
              <a:rPr lang="en-US" sz="2000" i="1" smtClean="0">
                <a:solidFill>
                  <a:srgbClr val="034CA1"/>
                </a:solidFill>
              </a:rPr>
              <a:t>Duke</a:t>
            </a:r>
            <a:r>
              <a:rPr lang="en-US" sz="2000" smtClean="0"/>
              <a:t> not waving returns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i="1" smtClean="0">
                <a:solidFill>
                  <a:srgbClr val="034CA1"/>
                </a:solidFill>
              </a:rPr>
              <a:t>Duke</a:t>
            </a:r>
            <a:r>
              <a:rPr lang="en-US" sz="2000" smtClean="0"/>
              <a:t> is Sun Microsystem's mascot for the Java Language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smtClean="0"/>
              <a:t>A component can be made invisible without making the entire GUI invisible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2EF3342-79E0-4B01-AD02-7E728F4DF305}" type="slidenum">
              <a:rPr lang="en-US"/>
              <a:pPr>
                <a:defRPr/>
              </a:pPr>
              <a:t>51</a:t>
            </a:fld>
            <a:endParaRPr lang="en-US"/>
          </a:p>
        </p:txBody>
      </p:sp>
      <p:sp>
        <p:nvSpPr>
          <p:cNvPr id="11674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1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008020C-3D42-4006-BE68-9B0ED2F23B8A}" type="slidenum">
              <a:rPr lang="en-US"/>
              <a:pPr>
                <a:defRPr/>
              </a:pPr>
              <a:t>52</a:t>
            </a:fld>
            <a:endParaRPr lang="en-US"/>
          </a:p>
        </p:txBody>
      </p:sp>
      <p:sp>
        <p:nvSpPr>
          <p:cNvPr id="11878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1878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323975"/>
            <a:ext cx="7789863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2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31A154D-DB5C-43EA-AC72-856CC2BB4024}" type="slidenum">
              <a:rPr lang="en-US"/>
              <a:pPr>
                <a:defRPr/>
              </a:pPr>
              <a:t>53</a:t>
            </a:fld>
            <a:endParaRPr lang="en-US"/>
          </a:p>
        </p:txBody>
      </p:sp>
      <p:sp>
        <p:nvSpPr>
          <p:cNvPr id="12083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2083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457325"/>
            <a:ext cx="7789863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3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4FF4E94-0EA9-4D58-9EA2-E1989AEE8E5D}" type="slidenum">
              <a:rPr lang="en-US"/>
              <a:pPr>
                <a:defRPr/>
              </a:pPr>
              <a:t>54</a:t>
            </a:fld>
            <a:endParaRPr lang="en-US"/>
          </a:p>
        </p:txBody>
      </p:sp>
      <p:sp>
        <p:nvSpPr>
          <p:cNvPr id="12288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2288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566863"/>
            <a:ext cx="7789863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4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E028133-70EC-4B8E-92A4-4DD350B2A101}" type="slidenum">
              <a:rPr lang="en-US"/>
              <a:pPr>
                <a:defRPr/>
              </a:pPr>
              <a:t>55</a:t>
            </a:fld>
            <a:endParaRPr lang="en-US"/>
          </a:p>
        </p:txBody>
      </p:sp>
      <p:sp>
        <p:nvSpPr>
          <p:cNvPr id="12493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2493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614488"/>
            <a:ext cx="7789863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5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198DC210-9CB9-4FF1-B4A8-8BEF0FB83184}" type="slidenum">
              <a:rPr lang="en-US"/>
              <a:pPr>
                <a:defRPr/>
              </a:pPr>
              <a:t>56</a:t>
            </a:fld>
            <a:endParaRPr lang="en-US"/>
          </a:p>
        </p:txBody>
      </p:sp>
      <p:sp>
        <p:nvSpPr>
          <p:cNvPr id="12697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2698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0738" y="1066800"/>
            <a:ext cx="7789862" cy="5038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-762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smtClean="0"/>
              <a:t>Labels with Changing Visibility (Part 6 of 6)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2C1E96B-5256-43BD-A37D-131CEA2AC5E4}" type="slidenum">
              <a:rPr lang="en-US"/>
              <a:pPr>
                <a:defRPr/>
              </a:pPr>
              <a:t>57</a:t>
            </a:fld>
            <a:endParaRPr lang="en-US"/>
          </a:p>
        </p:txBody>
      </p:sp>
      <p:sp>
        <p:nvSpPr>
          <p:cNvPr id="12902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2902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903288"/>
            <a:ext cx="7400925" cy="533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Coordinate System for Graphics Objects</a:t>
            </a:r>
          </a:p>
        </p:txBody>
      </p:sp>
      <p:sp>
        <p:nvSpPr>
          <p:cNvPr id="13107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When drawing objects on the screen, Java uses a coordinate system where the origin point (0,0) is at the upper-left corner of the screen area used for drawing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x-coordinate (horizontal) is positive and increasing to the right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y- coordinate(vertical) is positive and increasing down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All coordinates are normally positive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Units and sizes are in pixels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The area used for drawing is typically a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000" smtClean="0"/>
              <a:t> or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679A035-5D46-44D2-94B2-F795CE427A1B}" type="slidenum">
              <a:rPr lang="en-US"/>
              <a:pPr>
                <a:defRPr/>
              </a:pPr>
              <a:t>58</a:t>
            </a:fld>
            <a:endParaRPr lang="en-US"/>
          </a:p>
        </p:txBody>
      </p:sp>
      <p:sp>
        <p:nvSpPr>
          <p:cNvPr id="13107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Coordinate System for Graphics Objects</a:t>
            </a:r>
          </a:p>
        </p:txBody>
      </p:sp>
      <p:sp>
        <p:nvSpPr>
          <p:cNvPr id="1331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point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(x,y)</a:t>
            </a:r>
            <a:r>
              <a:rPr lang="en-US" sz="2800" smtClean="0"/>
              <a:t> is located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x</a:t>
            </a:r>
            <a:r>
              <a:rPr lang="en-US" sz="2800" smtClean="0"/>
              <a:t> pixels in from the left edge of the screen, and down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y</a:t>
            </a:r>
            <a:r>
              <a:rPr lang="en-US" sz="2800" smtClean="0"/>
              <a:t> pixels from the top of the screen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When placing a rectangle on the screen, the location of its upper-left corner is specified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When placing a figure other than a rectangle on the screen, Java encloses the figure in an imaginary rectangle, called a </a:t>
            </a:r>
            <a:r>
              <a:rPr lang="en-US" sz="2800" i="1" smtClean="0"/>
              <a:t>bounding box</a:t>
            </a:r>
            <a:r>
              <a:rPr lang="en-US" sz="2800" smtClean="0"/>
              <a:t>, and positions the upper-left corner of this rectangle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7F9A1B5-1BB3-480C-BE78-9AA6B60EB181}" type="slidenum">
              <a:rPr lang="en-US"/>
              <a:pPr>
                <a:defRPr/>
              </a:pPr>
              <a:t>59</a:t>
            </a:fld>
            <a:endParaRPr lang="en-US"/>
          </a:p>
        </p:txBody>
      </p:sp>
      <p:sp>
        <p:nvSpPr>
          <p:cNvPr id="13312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Inner Class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An inner class often serves as a window listener for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following example uses a window listener inner class named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CheckOnExit</a:t>
            </a:r>
          </a:p>
          <a:p>
            <a:pPr lvl="1" eaLnBrk="1" hangingPunct="1">
              <a:lnSpc>
                <a:spcPct val="80000"/>
              </a:lnSpc>
              <a:buFontTx/>
              <a:buNone/>
            </a:pP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addWindowListener(new CheckOnExit());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When the close-window button of the main window is clicked, it fires a window event</a:t>
            </a:r>
            <a:r>
              <a:rPr lang="en-US" sz="2800" smtClean="0">
                <a:latin typeface="Arial Narrow" pitchFamily="34" charset="0"/>
              </a:rPr>
              <a:t>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This is received by the anonymous window listener object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This causes the</a:t>
            </a:r>
            <a:r>
              <a:rPr lang="en-US" sz="2800" smtClean="0">
                <a:latin typeface="Arial Narrow" pitchFamily="34" charset="0"/>
              </a:rPr>
              <a:t>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windowClosing</a:t>
            </a:r>
            <a:r>
              <a:rPr lang="en-US" sz="2800" smtClean="0">
                <a:latin typeface="Arial Narrow" pitchFamily="34" charset="0"/>
              </a:rPr>
              <a:t> </a:t>
            </a:r>
            <a:r>
              <a:rPr lang="en-US" sz="2800" smtClean="0"/>
              <a:t>method to be invoked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4CA7F62-B6A6-48F3-863E-4F31E06ADD06}" type="slidenum">
              <a:rPr lang="en-US"/>
              <a:pPr>
                <a:defRPr/>
              </a:pPr>
              <a:t>6</a:t>
            </a:fld>
            <a:endParaRPr lang="en-US"/>
          </a:p>
        </p:txBody>
      </p:sp>
      <p:sp>
        <p:nvSpPr>
          <p:cNvPr id="2458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Screen Coordinate System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7C80F55-7337-4835-A3B1-978618CE309B}" type="slidenum">
              <a:rPr lang="en-US"/>
              <a:pPr>
                <a:defRPr/>
              </a:pPr>
              <a:t>60</a:t>
            </a:fld>
            <a:endParaRPr lang="en-US"/>
          </a:p>
        </p:txBody>
      </p:sp>
      <p:sp>
        <p:nvSpPr>
          <p:cNvPr id="135171" name="Footer Placeholder 8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3517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450" y="1295400"/>
            <a:ext cx="803751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Method </a:t>
            </a:r>
            <a:r>
              <a:rPr lang="en-US" sz="3200" b="1" smtClean="0">
                <a:latin typeface="Courier New" pitchFamily="49" charset="0"/>
              </a:rPr>
              <a:t>paint</a:t>
            </a:r>
            <a:r>
              <a:rPr lang="en-US" sz="3200" smtClean="0"/>
              <a:t> and the Class </a:t>
            </a:r>
            <a:r>
              <a:rPr lang="en-US" sz="3200" b="1" smtClean="0">
                <a:latin typeface="Courier New" pitchFamily="49" charset="0"/>
              </a:rPr>
              <a:t>Graphics</a:t>
            </a:r>
          </a:p>
        </p:txBody>
      </p:sp>
      <p:sp>
        <p:nvSpPr>
          <p:cNvPr id="13721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Almost all Swing and Swing-related components and containers have a method called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800" smtClean="0"/>
              <a:t> draws the component or container on the screen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It is already defined, and is called automatically when the figure is displayed on the screen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However, it must be redefined in order to draw geometric figures like circles and boxes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When redefined, always include the following: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super.paint(g);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9B95C81-4995-4F3C-8AB9-9521472361F7}" type="slidenum">
              <a:rPr lang="en-US"/>
              <a:pPr>
                <a:defRPr/>
              </a:pPr>
              <a:t>61</a:t>
            </a:fld>
            <a:endParaRPr lang="en-US"/>
          </a:p>
        </p:txBody>
      </p:sp>
      <p:sp>
        <p:nvSpPr>
          <p:cNvPr id="137220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Method </a:t>
            </a:r>
            <a:r>
              <a:rPr lang="en-US" sz="3200" b="1" smtClean="0">
                <a:latin typeface="Courier New" pitchFamily="49" charset="0"/>
              </a:rPr>
              <a:t>paint</a:t>
            </a:r>
            <a:r>
              <a:rPr lang="en-US" sz="3200" smtClean="0"/>
              <a:t> and the Class </a:t>
            </a:r>
            <a:r>
              <a:rPr lang="en-US" sz="3200" b="1" smtClean="0">
                <a:latin typeface="Courier New" pitchFamily="49" charset="0"/>
              </a:rPr>
              <a:t>Graphics</a:t>
            </a:r>
          </a:p>
        </p:txBody>
      </p:sp>
      <p:sp>
        <p:nvSpPr>
          <p:cNvPr id="13926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Every container and component that can be drawn on the screen has an associated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z="2800" smtClean="0"/>
              <a:t> object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z="2400" smtClean="0"/>
              <a:t> class is an abstract class found in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java.awt</a:t>
            </a:r>
            <a:r>
              <a:rPr lang="en-US" sz="2400" smtClean="0"/>
              <a:t> package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This object has data specifying what area of the screen the component or container covers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z="2400" smtClean="0"/>
              <a:t> object for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specifies that drawing takes place inside the borders of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400" smtClean="0"/>
              <a:t> object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6F472B7-5E81-4414-823A-0A9BC044F15A}" type="slidenum">
              <a:rPr lang="en-US"/>
              <a:pPr>
                <a:defRPr/>
              </a:pPr>
              <a:t>62</a:t>
            </a:fld>
            <a:endParaRPr lang="en-US"/>
          </a:p>
        </p:txBody>
      </p:sp>
      <p:sp>
        <p:nvSpPr>
          <p:cNvPr id="13926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The Method </a:t>
            </a:r>
            <a:r>
              <a:rPr lang="en-US" sz="3200" b="1" smtClean="0">
                <a:latin typeface="Courier New" pitchFamily="49" charset="0"/>
              </a:rPr>
              <a:t>paint</a:t>
            </a:r>
            <a:r>
              <a:rPr lang="en-US" sz="3200" smtClean="0"/>
              <a:t> and the Class </a:t>
            </a:r>
            <a:r>
              <a:rPr lang="en-US" sz="3200" b="1" smtClean="0">
                <a:latin typeface="Courier New" pitchFamily="49" charset="0"/>
              </a:rPr>
              <a:t>Graphics</a:t>
            </a:r>
          </a:p>
        </p:txBody>
      </p:sp>
      <p:sp>
        <p:nvSpPr>
          <p:cNvPr id="1413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543800" cy="42672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The object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</a:t>
            </a:r>
            <a:r>
              <a:rPr lang="en-US" sz="2800" smtClean="0"/>
              <a:t> of the class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z="2800" smtClean="0"/>
              <a:t> can be used as the calling object for a drawing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drawing will then take place inside the area of the screen specified by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</a:t>
            </a:r>
            <a:endParaRPr lang="en-US" sz="2400" smtClean="0"/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800" smtClean="0"/>
              <a:t> has a parameter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</a:t>
            </a:r>
            <a:r>
              <a:rPr lang="en-US" sz="2800" smtClean="0"/>
              <a:t> of type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endParaRPr lang="en-US" sz="28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When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400" smtClean="0"/>
              <a:t> method is invoked,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</a:t>
            </a:r>
            <a:r>
              <a:rPr lang="en-US" sz="2400" smtClean="0"/>
              <a:t> is replaced by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Graphics</a:t>
            </a:r>
            <a:r>
              <a:rPr lang="en-US" sz="2400" smtClean="0"/>
              <a:t> object associated with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endParaRPr lang="en-US" sz="24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Therefore, the figures are drawn inside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C812603-1A56-4D1A-9DAD-09D328BB718B}" type="slidenum">
              <a:rPr lang="en-US"/>
              <a:pPr>
                <a:defRPr/>
              </a:pPr>
              <a:t>63</a:t>
            </a:fld>
            <a:endParaRPr lang="en-US"/>
          </a:p>
        </p:txBody>
      </p:sp>
      <p:sp>
        <p:nvSpPr>
          <p:cNvPr id="14131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Very Simple Face (part 1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9043AE3-582C-4593-AB29-5A3FB970B33E}" type="slidenum">
              <a:rPr lang="en-US"/>
              <a:pPr>
                <a:defRPr/>
              </a:pPr>
              <a:t>64</a:t>
            </a:fld>
            <a:endParaRPr lang="en-US"/>
          </a:p>
        </p:txBody>
      </p:sp>
      <p:sp>
        <p:nvSpPr>
          <p:cNvPr id="14336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4336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543050"/>
            <a:ext cx="7466013" cy="377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Very Simple Face (part 2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AC04CE3-D194-4C97-A210-B8E684A95CDF}" type="slidenum">
              <a:rPr lang="en-US"/>
              <a:pPr>
                <a:defRPr/>
              </a:pPr>
              <a:t>65</a:t>
            </a:fld>
            <a:endParaRPr lang="en-US"/>
          </a:p>
        </p:txBody>
      </p:sp>
      <p:sp>
        <p:nvSpPr>
          <p:cNvPr id="14541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454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938338"/>
            <a:ext cx="7789863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Very Simple Face (part 3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869BB77-E428-44F3-AA3E-E06B3F19E3E2}" type="slidenum">
              <a:rPr lang="en-US"/>
              <a:pPr>
                <a:defRPr/>
              </a:pPr>
              <a:t>66</a:t>
            </a:fld>
            <a:endParaRPr lang="en-US"/>
          </a:p>
        </p:txBody>
      </p:sp>
      <p:sp>
        <p:nvSpPr>
          <p:cNvPr id="14745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4746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547813"/>
            <a:ext cx="7789863" cy="3762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Very Simple Face (part 4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55EE40A-1C66-4EEB-B71C-ED7110236586}" type="slidenum">
              <a:rPr lang="en-US"/>
              <a:pPr>
                <a:defRPr/>
              </a:pPr>
              <a:t>67</a:t>
            </a:fld>
            <a:endParaRPr lang="en-US"/>
          </a:p>
        </p:txBody>
      </p:sp>
      <p:sp>
        <p:nvSpPr>
          <p:cNvPr id="14950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495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576388"/>
            <a:ext cx="7789863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Very Simple Face (part 5 of 5)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88FC34A-6601-4E80-8785-059E667D26FE}" type="slidenum">
              <a:rPr lang="en-US"/>
              <a:pPr>
                <a:defRPr/>
              </a:pPr>
              <a:t>68</a:t>
            </a:fld>
            <a:endParaRPr lang="en-US"/>
          </a:p>
        </p:txBody>
      </p:sp>
      <p:sp>
        <p:nvSpPr>
          <p:cNvPr id="15155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5155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19200"/>
            <a:ext cx="7789863" cy="4962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Graphics (</a:t>
            </a:r>
            <a:r>
              <a:rPr lang="en-US" sz="3200" smtClean="0"/>
              <a:t>part 1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8B40523-5609-4107-9DFE-BDA24F86B609}" type="slidenum">
              <a:rPr lang="en-US"/>
              <a:pPr>
                <a:defRPr/>
              </a:pPr>
              <a:t>69</a:t>
            </a:fld>
            <a:endParaRPr lang="en-US"/>
          </a:p>
        </p:txBody>
      </p:sp>
      <p:sp>
        <p:nvSpPr>
          <p:cNvPr id="15360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5360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" y="1376363"/>
            <a:ext cx="7751763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Inner Class</a:t>
            </a:r>
          </a:p>
        </p:txBody>
      </p:sp>
      <p:sp>
        <p:nvSpPr>
          <p:cNvPr id="266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The method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windowClosing</a:t>
            </a:r>
            <a:r>
              <a:rPr lang="en-US" sz="2400" smtClean="0"/>
              <a:t> creates and displays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ConfirmWindow</a:t>
            </a:r>
            <a:r>
              <a:rPr lang="en-US" sz="2400" smtClean="0"/>
              <a:t> class object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contains the message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"Are you sure you want to exit?"</a:t>
            </a:r>
            <a:r>
              <a:rPr lang="en-US" sz="2000" smtClean="0"/>
              <a:t> as well as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"Yes"</a:t>
            </a:r>
            <a:r>
              <a:rPr lang="en-US" sz="2000" smtClean="0"/>
              <a:t> and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"No"</a:t>
            </a:r>
            <a:r>
              <a:rPr lang="en-US" sz="2000" smtClean="0"/>
              <a:t> buttons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If the user clicks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"Yes</a:t>
            </a:r>
            <a:r>
              <a:rPr lang="en-US" sz="2400" smtClean="0"/>
              <a:t>,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</a:t>
            </a:r>
            <a:r>
              <a:rPr lang="en-US" sz="2400" smtClean="0"/>
              <a:t> the action event fired is received by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400" smtClean="0"/>
              <a:t>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ends the program with a call to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System.exit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If the user clicks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"No</a:t>
            </a:r>
            <a:r>
              <a:rPr lang="en-US" sz="2400" smtClean="0"/>
              <a:t>,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"</a:t>
            </a:r>
            <a:r>
              <a:rPr lang="en-US" sz="2400" smtClean="0"/>
              <a:t>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actionPerformed</a:t>
            </a:r>
            <a:r>
              <a:rPr lang="en-US" sz="2400" smtClean="0"/>
              <a:t> method invokes the dispose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This makes the calling object go away (i.e., the small window of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ConfirmWindow</a:t>
            </a:r>
            <a:r>
              <a:rPr lang="en-US" sz="2000" smtClean="0"/>
              <a:t> class), but does not affect the main window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9D2287F-DC55-4AEA-A0AA-C734455567B1}" type="slidenum">
              <a:rPr lang="en-US"/>
              <a:pPr>
                <a:defRPr/>
              </a:pPr>
              <a:t>7</a:t>
            </a:fld>
            <a:endParaRPr lang="en-US"/>
          </a:p>
        </p:txBody>
      </p:sp>
      <p:sp>
        <p:nvSpPr>
          <p:cNvPr id="266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Graphics (</a:t>
            </a:r>
            <a:r>
              <a:rPr lang="en-US" sz="3200" smtClean="0"/>
              <a:t>part 2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093DDE0-695D-4854-B5DD-AAC6301323A9}" type="slidenum">
              <a:rPr lang="en-US"/>
              <a:pPr>
                <a:defRPr/>
              </a:pPr>
              <a:t>70</a:t>
            </a:fld>
            <a:endParaRPr lang="en-US"/>
          </a:p>
        </p:txBody>
      </p:sp>
      <p:sp>
        <p:nvSpPr>
          <p:cNvPr id="15565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5565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700213"/>
            <a:ext cx="7789863" cy="3457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Graphics (</a:t>
            </a:r>
            <a:r>
              <a:rPr lang="en-US" sz="3200" smtClean="0"/>
              <a:t>part 3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EDB656B-D13F-444B-A1C1-B2A557CA625D}" type="slidenum">
              <a:rPr lang="en-US"/>
              <a:pPr>
                <a:defRPr/>
              </a:pPr>
              <a:t>71</a:t>
            </a:fld>
            <a:endParaRPr lang="en-US"/>
          </a:p>
        </p:txBody>
      </p:sp>
      <p:sp>
        <p:nvSpPr>
          <p:cNvPr id="15769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5770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371600"/>
            <a:ext cx="7789863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Methods in the Class </a:t>
            </a:r>
            <a:r>
              <a:rPr lang="en-US" sz="3200" b="1" smtClean="0">
                <a:latin typeface="Courier New" pitchFamily="49" charset="0"/>
              </a:rPr>
              <a:t>Graphics (</a:t>
            </a:r>
            <a:r>
              <a:rPr lang="en-US" sz="3200" smtClean="0"/>
              <a:t>part 4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8736B62-3D6F-44FA-BA4E-9887AA27C302}" type="slidenum">
              <a:rPr lang="en-US"/>
              <a:pPr>
                <a:defRPr/>
              </a:pPr>
              <a:t>72</a:t>
            </a:fld>
            <a:endParaRPr lang="en-US"/>
          </a:p>
        </p:txBody>
      </p:sp>
      <p:sp>
        <p:nvSpPr>
          <p:cNvPr id="15974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5974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600200"/>
            <a:ext cx="7789863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Drawing Ovals</a:t>
            </a:r>
          </a:p>
        </p:txBody>
      </p:sp>
      <p:sp>
        <p:nvSpPr>
          <p:cNvPr id="1617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An oval is drawn by 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drawOval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arguments specify the location, width, and height of the smallest rectangle that can enclose the oval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g.drawOval(100, 50, 300, 200);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A circle is a special case of an oval in which the width and height of the rectangle are equal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g.drawOval(X_FACE, Y_FACE,</a:t>
            </a:r>
          </a:p>
          <a:p>
            <a:pPr lvl="2" eaLnBrk="1" hangingPunct="1">
              <a:lnSpc>
                <a:spcPct val="90000"/>
              </a:lnSpc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     FACE_DIAMETER, FACE_DIAMETER);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0E66A920-D42A-428D-8270-B1F898BDF380}" type="slidenum">
              <a:rPr lang="en-US"/>
              <a:pPr>
                <a:defRPr/>
              </a:pPr>
              <a:t>73</a:t>
            </a:fld>
            <a:endParaRPr lang="en-US"/>
          </a:p>
        </p:txBody>
      </p:sp>
      <p:sp>
        <p:nvSpPr>
          <p:cNvPr id="1617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Happy Face (Part 1 of 5)</a:t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9A53B24-2BFF-4164-A2F2-79FC7AD9BB9A}" type="slidenum">
              <a:rPr lang="en-US"/>
              <a:pPr>
                <a:defRPr/>
              </a:pPr>
              <a:t>74</a:t>
            </a:fld>
            <a:endParaRPr lang="en-US"/>
          </a:p>
        </p:txBody>
      </p:sp>
      <p:sp>
        <p:nvSpPr>
          <p:cNvPr id="16384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6384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563" y="1562100"/>
            <a:ext cx="7761287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Happy Face (Part 2 of 5)</a:t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0528076-F129-4710-A478-478382C45B57}" type="slidenum">
              <a:rPr lang="en-US"/>
              <a:pPr>
                <a:defRPr/>
              </a:pPr>
              <a:t>75</a:t>
            </a:fld>
            <a:endParaRPr lang="en-US"/>
          </a:p>
        </p:txBody>
      </p:sp>
      <p:sp>
        <p:nvSpPr>
          <p:cNvPr id="16589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6589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557338"/>
            <a:ext cx="7770813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Happy Face (Part 3 of 5)</a:t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AC5C4D9-C99D-4C76-AA8F-D4C63D4E82A2}" type="slidenum">
              <a:rPr lang="en-US"/>
              <a:pPr>
                <a:defRPr/>
              </a:pPr>
              <a:t>76</a:t>
            </a:fld>
            <a:endParaRPr lang="en-US"/>
          </a:p>
        </p:txBody>
      </p:sp>
      <p:sp>
        <p:nvSpPr>
          <p:cNvPr id="16793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6794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719263"/>
            <a:ext cx="7770813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Happy Face (Part 4 of 5)</a:t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7964D7A0-3C91-4CFA-97DD-55287A974ACE}" type="slidenum">
              <a:rPr lang="en-US"/>
              <a:pPr>
                <a:defRPr/>
              </a:pPr>
              <a:t>77</a:t>
            </a:fld>
            <a:endParaRPr lang="en-US"/>
          </a:p>
        </p:txBody>
      </p:sp>
      <p:sp>
        <p:nvSpPr>
          <p:cNvPr id="16998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6998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0563" y="1876425"/>
            <a:ext cx="7761287" cy="310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Drawing a Happy Face (Part 5 of 5)</a:t>
            </a:r>
            <a:br>
              <a:rPr lang="en-US" sz="3200" smtClean="0"/>
            </a:br>
            <a:endParaRPr lang="en-US" sz="320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6EE45EE1-0E33-4AE1-B2D3-1A96976125B3}" type="slidenum">
              <a:rPr lang="en-US"/>
              <a:pPr>
                <a:defRPr/>
              </a:pPr>
              <a:t>78</a:t>
            </a:fld>
            <a:endParaRPr lang="en-US"/>
          </a:p>
        </p:txBody>
      </p:sp>
      <p:sp>
        <p:nvSpPr>
          <p:cNvPr id="17203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7203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9613" y="1328738"/>
            <a:ext cx="7723187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Drawing Arcs</a:t>
            </a:r>
          </a:p>
        </p:txBody>
      </p:sp>
      <p:sp>
        <p:nvSpPr>
          <p:cNvPr id="17408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676400"/>
            <a:ext cx="7924800" cy="4495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Arcs are described by giving an oval, and then specifying a portion of it to be used for the arc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following statement draws the smile on the happy face: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g.drawArc(X_MOUTH, Y_MOUTH, MOUTH_WIDTH,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MOUTH_HEIGHT, MOUTH_START_ANGLE,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MOUTH_ARC_SWEEP);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arguments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MOUTH_WIDTH </a:t>
            </a:r>
            <a:r>
              <a:rPr lang="en-US" sz="2400" smtClean="0"/>
              <a:t>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MOUTH_HEIGHT</a:t>
            </a:r>
            <a:r>
              <a:rPr lang="en-US" sz="2400" smtClean="0"/>
              <a:t> determine the size of the bounding box, while the arguments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X_MOUTH</a:t>
            </a:r>
            <a:r>
              <a:rPr lang="en-US" sz="2400" smtClean="0"/>
              <a:t>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Y_MOUTH</a:t>
            </a:r>
            <a:r>
              <a:rPr lang="en-US" sz="2400" smtClean="0"/>
              <a:t> determine its location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 last two arguments specify the portion made visible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D6965EA-6B54-4842-8056-AB0DF11B75FC}" type="slidenum">
              <a:rPr lang="en-US"/>
              <a:pPr>
                <a:defRPr/>
              </a:pPr>
              <a:t>79</a:t>
            </a:fld>
            <a:endParaRPr lang="en-US"/>
          </a:p>
        </p:txBody>
      </p:sp>
      <p:sp>
        <p:nvSpPr>
          <p:cNvPr id="17408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1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068A039-580F-42AA-AF64-2A68594A43E4}" type="slidenum">
              <a:rPr lang="en-US"/>
              <a:pPr>
                <a:defRPr/>
              </a:pPr>
              <a:t>8</a:t>
            </a:fld>
            <a:endParaRPr lang="en-US"/>
          </a:p>
        </p:txBody>
      </p:sp>
      <p:sp>
        <p:nvSpPr>
          <p:cNvPr id="2867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867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1038" y="1890713"/>
            <a:ext cx="7780337" cy="307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9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Specifying an Arc (Part 1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D68ED977-2A30-487F-9475-49332188046D}" type="slidenum">
              <a:rPr lang="en-US"/>
              <a:pPr>
                <a:defRPr/>
              </a:pPr>
              <a:t>80</a:t>
            </a:fld>
            <a:endParaRPr lang="en-US"/>
          </a:p>
        </p:txBody>
      </p:sp>
      <p:sp>
        <p:nvSpPr>
          <p:cNvPr id="17613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7613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0738" y="942975"/>
            <a:ext cx="7789862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Specifying an Arc (Part 2 of 2)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F90E555-8595-4B4C-B2D5-A925EFD5E257}" type="slidenum">
              <a:rPr lang="en-US"/>
              <a:pPr>
                <a:defRPr/>
              </a:pPr>
              <a:t>81</a:t>
            </a:fld>
            <a:endParaRPr lang="en-US"/>
          </a:p>
        </p:txBody>
      </p:sp>
      <p:sp>
        <p:nvSpPr>
          <p:cNvPr id="17817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7818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990600"/>
            <a:ext cx="7789863" cy="545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Rounded Rectangles</a:t>
            </a:r>
          </a:p>
        </p:txBody>
      </p:sp>
      <p:sp>
        <p:nvSpPr>
          <p:cNvPr id="18022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 smtClean="0"/>
              <a:t>A </a:t>
            </a:r>
            <a:r>
              <a:rPr lang="en-US" sz="2400" i="1" smtClean="0"/>
              <a:t>rounded rectangle</a:t>
            </a:r>
            <a:r>
              <a:rPr lang="en-US" sz="2400" smtClean="0"/>
              <a:t> is a rectangle whose corners have been replaced by arcs so that the corners are rounded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g.drawRoundRect(x, y, width, height, 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                      arcWidth, arcHeight)</a:t>
            </a:r>
            <a:endParaRPr lang="en-US" sz="1800" smtClean="0"/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arguments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x</a:t>
            </a:r>
            <a:r>
              <a:rPr lang="en-US" sz="20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y</a:t>
            </a:r>
            <a:r>
              <a:rPr lang="en-US" sz="2000" smtClean="0"/>
              <a:t>,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width</a:t>
            </a:r>
            <a:r>
              <a:rPr lang="en-US" sz="20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height</a:t>
            </a:r>
            <a:r>
              <a:rPr lang="en-US" sz="2000" smtClean="0"/>
              <a:t> determine a regular rectangle in the usual way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The last two arguments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arcWidth</a:t>
            </a:r>
            <a:r>
              <a:rPr lang="en-US" sz="2000" smtClean="0"/>
              <a:t>,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arcHeight</a:t>
            </a:r>
            <a:r>
              <a:rPr lang="en-US" sz="2000" smtClean="0"/>
              <a:t>, specify the arcs that will be used for the corners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Each corner is replaced with an quarter of an oval that 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arcWidth</a:t>
            </a:r>
            <a:r>
              <a:rPr lang="en-US" sz="2000" smtClean="0"/>
              <a:t> pixels wide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arcHeight</a:t>
            </a:r>
            <a:r>
              <a:rPr lang="en-US" sz="2000" smtClean="0"/>
              <a:t> pixels high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 smtClean="0"/>
              <a:t>When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arcWidth</a:t>
            </a:r>
            <a:r>
              <a:rPr lang="en-US" sz="2000" smtClean="0"/>
              <a:t> and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arcHeight</a:t>
            </a:r>
            <a:r>
              <a:rPr lang="en-US" sz="2000" smtClean="0"/>
              <a:t> are equal, the corners will be arcs of circles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8BBA6E5B-E6B1-4613-94C3-05819B153214}" type="slidenum">
              <a:rPr lang="en-US"/>
              <a:pPr>
                <a:defRPr/>
              </a:pPr>
              <a:t>82</a:t>
            </a:fld>
            <a:endParaRPr lang="en-US"/>
          </a:p>
        </p:txBody>
      </p:sp>
      <p:sp>
        <p:nvSpPr>
          <p:cNvPr id="18022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Rounded Rectangle</a:t>
            </a:r>
          </a:p>
        </p:txBody>
      </p:sp>
      <p:pic>
        <p:nvPicPr>
          <p:cNvPr id="182274" name="Picture 6" descr="18_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828800"/>
            <a:ext cx="6629400" cy="317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E184F1F-BA09-4D25-A4CF-7C2ACB5322FE}" type="slidenum">
              <a:rPr lang="en-US"/>
              <a:pPr>
                <a:defRPr/>
              </a:pPr>
              <a:t>83</a:t>
            </a:fld>
            <a:endParaRPr lang="en-US"/>
          </a:p>
        </p:txBody>
      </p:sp>
      <p:sp>
        <p:nvSpPr>
          <p:cNvPr id="182276" name="Footer Placeholder 7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b="1" smtClean="0">
                <a:latin typeface="Courier New" pitchFamily="49" charset="0"/>
              </a:rPr>
              <a:t>paintComponent</a:t>
            </a:r>
            <a:r>
              <a:rPr lang="en-US" smtClean="0"/>
              <a:t> for Panels</a:t>
            </a:r>
          </a:p>
        </p:txBody>
      </p:sp>
      <p:sp>
        <p:nvSpPr>
          <p:cNvPr id="1843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smtClean="0"/>
              <a:t>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800" smtClean="0"/>
              <a:t> is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  <a:r>
              <a:rPr lang="en-US" sz="2800" smtClean="0"/>
              <a:t>, but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r>
              <a:rPr lang="en-US" sz="2800" smtClean="0"/>
              <a:t> is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Component</a:t>
            </a:r>
            <a:r>
              <a:rPr lang="en-US" sz="2800" smtClean="0"/>
              <a:t>, not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JComponent</a:t>
            </a:r>
            <a:endParaRPr lang="en-US" sz="28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Therefore, they use different methods to paint the screen</a:t>
            </a:r>
          </a:p>
          <a:p>
            <a:pPr eaLnBrk="1" hangingPunct="1">
              <a:lnSpc>
                <a:spcPct val="80000"/>
              </a:lnSpc>
            </a:pPr>
            <a:r>
              <a:rPr lang="en-US" sz="2800" smtClean="0"/>
              <a:t>Figures can be drawn on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800" smtClean="0"/>
              <a:t>, and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800" smtClean="0"/>
              <a:t> can be placed in a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  <a:endParaRPr lang="en-US" sz="2800" smtClean="0"/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When defining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JPanel</a:t>
            </a:r>
            <a:r>
              <a:rPr lang="en-US" sz="2400" smtClean="0"/>
              <a:t> class in this way,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paintComponent</a:t>
            </a:r>
            <a:r>
              <a:rPr lang="en-US" sz="2400" smtClean="0"/>
              <a:t> method is used instead of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400" smtClean="0"/>
              <a:t> method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smtClean="0"/>
              <a:t>Otherwise the details are the same as those for a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JFrame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098ED81-51FD-4C2D-BEDA-9DD74998C0C7}" type="slidenum">
              <a:rPr lang="en-US"/>
              <a:pPr>
                <a:defRPr/>
              </a:pPr>
              <a:t>84</a:t>
            </a:fld>
            <a:endParaRPr lang="en-US"/>
          </a:p>
        </p:txBody>
      </p:sp>
      <p:sp>
        <p:nvSpPr>
          <p:cNvPr id="18432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6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paintComponent</a:t>
            </a:r>
            <a:r>
              <a:rPr lang="en-US" sz="3200" smtClean="0"/>
              <a:t> Demonstration (Part 1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232D3D6-ED6E-4A38-992E-05FEEFADA630}" type="slidenum">
              <a:rPr lang="en-US"/>
              <a:pPr>
                <a:defRPr/>
              </a:pPr>
              <a:t>85</a:t>
            </a:fld>
            <a:endParaRPr lang="en-US"/>
          </a:p>
        </p:txBody>
      </p:sp>
      <p:sp>
        <p:nvSpPr>
          <p:cNvPr id="18637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8637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9138" y="2009775"/>
            <a:ext cx="7704137" cy="283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paintComponent</a:t>
            </a:r>
            <a:r>
              <a:rPr lang="en-US" sz="3200" smtClean="0"/>
              <a:t> Demonstration (Part 2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E30929D-AD89-4028-B6C5-8F0BEDFFB22B}" type="slidenum">
              <a:rPr lang="en-US"/>
              <a:pPr>
                <a:defRPr/>
              </a:pPr>
              <a:t>86</a:t>
            </a:fld>
            <a:endParaRPr lang="en-US"/>
          </a:p>
        </p:txBody>
      </p:sp>
      <p:sp>
        <p:nvSpPr>
          <p:cNvPr id="18841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8842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576388"/>
            <a:ext cx="7789863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b="1" smtClean="0">
                <a:latin typeface="Courier New" pitchFamily="49" charset="0"/>
              </a:rPr>
              <a:t>paintComponent</a:t>
            </a:r>
            <a:r>
              <a:rPr lang="en-US" sz="3200" smtClean="0"/>
              <a:t> Demonstration (Part 3 of 4)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26B4988-62E1-4EBC-96F0-A7596E8DB6EC}" type="slidenum">
              <a:rPr lang="en-US"/>
              <a:pPr>
                <a:defRPr/>
              </a:pPr>
              <a:t>87</a:t>
            </a:fld>
            <a:endParaRPr lang="en-US"/>
          </a:p>
        </p:txBody>
      </p:sp>
      <p:sp>
        <p:nvSpPr>
          <p:cNvPr id="19046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9046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366838"/>
            <a:ext cx="7789863" cy="412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200" b="1" dirty="0" err="1">
                <a:latin typeface="Courier New" pitchFamily="49" charset="0"/>
              </a:rPr>
              <a:t>paintComponent</a:t>
            </a:r>
            <a:r>
              <a:rPr lang="en-US" sz="3200" dirty="0"/>
              <a:t> Demonstration (Part 4 of 4)</a:t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E9480AFC-9FB9-4E10-943D-4E86F91C8AE7}" type="slidenum">
              <a:rPr lang="en-US"/>
              <a:pPr>
                <a:defRPr/>
              </a:pPr>
              <a:t>88</a:t>
            </a:fld>
            <a:endParaRPr lang="en-US"/>
          </a:p>
        </p:txBody>
      </p:sp>
      <p:sp>
        <p:nvSpPr>
          <p:cNvPr id="19251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9251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452563"/>
            <a:ext cx="7789863" cy="395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Action Drawings and </a:t>
            </a:r>
            <a:r>
              <a:rPr lang="en-US" b="1" smtClean="0">
                <a:latin typeface="Courier New" pitchFamily="49" charset="0"/>
              </a:rPr>
              <a:t>repaint</a:t>
            </a:r>
          </a:p>
        </p:txBody>
      </p:sp>
      <p:sp>
        <p:nvSpPr>
          <p:cNvPr id="19456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repaint</a:t>
            </a:r>
            <a:r>
              <a:rPr lang="en-US" sz="2800" smtClean="0"/>
              <a:t> method should be invoked when the graphics content of a window is changed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repaint</a:t>
            </a:r>
            <a:r>
              <a:rPr lang="en-US" sz="2400" smtClean="0"/>
              <a:t> method takes care of some overhead, and then invokes the method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400" smtClean="0"/>
              <a:t>, which redraws the screen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Although 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repaint</a:t>
            </a:r>
            <a:r>
              <a:rPr lang="en-US" sz="2400" smtClean="0"/>
              <a:t> method must be explicitly invoked, it is already defined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smtClean="0"/>
              <a:t>The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400" smtClean="0"/>
              <a:t> method, in contrast, must often be defined, but is not explicitly invoked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3426F577-7148-4237-9AFA-93ED2DD92319}" type="slidenum">
              <a:rPr lang="en-US"/>
              <a:pPr>
                <a:defRPr/>
              </a:pPr>
              <a:t>89</a:t>
            </a:fld>
            <a:endParaRPr lang="en-US"/>
          </a:p>
        </p:txBody>
      </p:sp>
      <p:sp>
        <p:nvSpPr>
          <p:cNvPr id="19456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 Window Listener (Part 2 of 8)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0586B44-F9AC-4EE0-A05F-E60A607EB69F}" type="slidenum">
              <a:rPr lang="en-US"/>
              <a:pPr>
                <a:defRPr/>
              </a:pPr>
              <a:t>9</a:t>
            </a:fld>
            <a:endParaRPr lang="en-US"/>
          </a:p>
        </p:txBody>
      </p:sp>
      <p:sp>
        <p:nvSpPr>
          <p:cNvPr id="3072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307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19200"/>
            <a:ext cx="7789863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1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C05BAC1-B743-42F4-8B4A-6514047D4FC4}" type="slidenum">
              <a:rPr lang="en-US"/>
              <a:pPr>
                <a:defRPr/>
              </a:pPr>
              <a:t>90</a:t>
            </a:fld>
            <a:endParaRPr lang="en-US"/>
          </a:p>
        </p:txBody>
      </p:sp>
      <p:sp>
        <p:nvSpPr>
          <p:cNvPr id="19661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9661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795463"/>
            <a:ext cx="7789863" cy="326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2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B19C1D90-6BB4-4076-AFD0-745DD6685CB7}" type="slidenum">
              <a:rPr lang="en-US"/>
              <a:pPr>
                <a:defRPr/>
              </a:pPr>
              <a:t>91</a:t>
            </a:fld>
            <a:endParaRPr lang="en-US"/>
          </a:p>
        </p:txBody>
      </p:sp>
      <p:sp>
        <p:nvSpPr>
          <p:cNvPr id="19865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19866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6275" y="1895475"/>
            <a:ext cx="7789863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3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F7E004EB-2D43-4F67-9822-63130368F2A9}" type="slidenum">
              <a:rPr lang="en-US"/>
              <a:pPr>
                <a:defRPr/>
              </a:pPr>
              <a:t>92</a:t>
            </a:fld>
            <a:endParaRPr lang="en-US"/>
          </a:p>
        </p:txBody>
      </p:sp>
      <p:sp>
        <p:nvSpPr>
          <p:cNvPr id="200707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0070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295400"/>
            <a:ext cx="7789863" cy="459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4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CEA48C02-32C0-4067-84AD-5ABB1EF17B2D}" type="slidenum">
              <a:rPr lang="en-US"/>
              <a:pPr>
                <a:defRPr/>
              </a:pPr>
              <a:t>93</a:t>
            </a:fld>
            <a:endParaRPr lang="en-US"/>
          </a:p>
        </p:txBody>
      </p:sp>
      <p:sp>
        <p:nvSpPr>
          <p:cNvPr id="20275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0275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447800"/>
            <a:ext cx="7789863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5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1B1C2E5-7D76-4C65-9CC6-3695F93F0DEC}" type="slidenum">
              <a:rPr lang="en-US"/>
              <a:pPr>
                <a:defRPr/>
              </a:pPr>
              <a:t>94</a:t>
            </a:fld>
            <a:endParaRPr lang="en-US"/>
          </a:p>
        </p:txBody>
      </p:sp>
      <p:sp>
        <p:nvSpPr>
          <p:cNvPr id="204803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0480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447800"/>
            <a:ext cx="7713663" cy="448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6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AEF89ED4-4A92-428C-8E36-8E1F024FB169}" type="slidenum">
              <a:rPr lang="en-US"/>
              <a:pPr>
                <a:defRPr/>
              </a:pPr>
              <a:t>95</a:t>
            </a:fld>
            <a:endParaRPr lang="en-US"/>
          </a:p>
        </p:txBody>
      </p:sp>
      <p:sp>
        <p:nvSpPr>
          <p:cNvPr id="206851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0685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371600"/>
            <a:ext cx="7770813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An Action Drawing (Part 7 of 7)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5B203FDD-B1D4-400A-8AB9-29F9D518A455}" type="slidenum">
              <a:rPr lang="en-US"/>
              <a:pPr>
                <a:defRPr/>
              </a:pPr>
              <a:t>96</a:t>
            </a:fld>
            <a:endParaRPr lang="en-US"/>
          </a:p>
        </p:txBody>
      </p:sp>
      <p:sp>
        <p:nvSpPr>
          <p:cNvPr id="20889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  <p:pic>
        <p:nvPicPr>
          <p:cNvPr id="20890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1447800"/>
            <a:ext cx="7751763" cy="444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smtClean="0"/>
              <a:t>Some More Details on Updating a GUI</a:t>
            </a:r>
          </a:p>
        </p:txBody>
      </p:sp>
      <p:sp>
        <p:nvSpPr>
          <p:cNvPr id="21094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With Swing, most changes to a GUI are updated automatically to become visible on the screen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This is done by the </a:t>
            </a:r>
            <a:r>
              <a:rPr lang="en-US" sz="2000" i="1" smtClean="0"/>
              <a:t>repaint manager</a:t>
            </a:r>
            <a:r>
              <a:rPr lang="en-US" sz="2000" smtClean="0"/>
              <a:t> object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Although the repaint manager works automatically, there are a few updates that it does not perform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For example, the ones taken care of by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validate</a:t>
            </a:r>
            <a:r>
              <a:rPr lang="en-US" sz="2000" smtClean="0"/>
              <a:t> or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repaint</a:t>
            </a: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One other updating method is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pack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pack</a:t>
            </a:r>
            <a:r>
              <a:rPr lang="en-US" sz="2000" smtClean="0"/>
              <a:t> resizes the window to something known as the preferred size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281034A7-E9D0-425A-9844-C048B64E1D1B}" type="slidenum">
              <a:rPr lang="en-US"/>
              <a:pPr>
                <a:defRPr/>
              </a:pPr>
              <a:t>97</a:t>
            </a:fld>
            <a:endParaRPr lang="en-US"/>
          </a:p>
        </p:txBody>
      </p:sp>
      <p:sp>
        <p:nvSpPr>
          <p:cNvPr id="210948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The </a:t>
            </a:r>
            <a:r>
              <a:rPr lang="en-US" b="1" smtClean="0">
                <a:latin typeface="Courier New" pitchFamily="49" charset="0"/>
              </a:rPr>
              <a:t>validate</a:t>
            </a:r>
            <a:r>
              <a:rPr lang="en-US" smtClean="0"/>
              <a:t> Method</a:t>
            </a:r>
          </a:p>
        </p:txBody>
      </p:sp>
      <p:sp>
        <p:nvSpPr>
          <p:cNvPr id="21299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400" smtClean="0"/>
              <a:t>An invocation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validate</a:t>
            </a:r>
            <a:r>
              <a:rPr lang="en-US" sz="2400" smtClean="0"/>
              <a:t> causes a container to lay out its components again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It is a kind of "update" method that makes changes in the components shown on the screen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Every container class has the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validate</a:t>
            </a:r>
            <a:r>
              <a:rPr lang="en-US" sz="2000" smtClean="0"/>
              <a:t> method, which has no arguments</a:t>
            </a:r>
            <a:endParaRPr lang="en-US" sz="2000" b="1" smtClean="0">
              <a:solidFill>
                <a:srgbClr val="034CA1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sz="2400" smtClean="0"/>
              <a:t>Many simple changes made to a Swing GUI happen automatically, while others require an invocation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validate</a:t>
            </a:r>
            <a:r>
              <a:rPr lang="en-US" sz="2400" smtClean="0"/>
              <a:t> or some other "update" method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000" smtClean="0"/>
              <a:t>When in doubt, it will do no harm to invoke </a:t>
            </a:r>
            <a:r>
              <a:rPr lang="en-US" sz="2000" b="1" smtClean="0">
                <a:solidFill>
                  <a:srgbClr val="034CA1"/>
                </a:solidFill>
                <a:latin typeface="Courier New" pitchFamily="49" charset="0"/>
              </a:rPr>
              <a:t>validate</a:t>
            </a:r>
            <a:r>
              <a:rPr lang="en-US" sz="2000" smtClean="0"/>
              <a:t>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49F9A034-905B-4578-9353-5A1B3E1DC1EC}" type="slidenum">
              <a:rPr lang="en-US"/>
              <a:pPr>
                <a:defRPr/>
              </a:pPr>
              <a:t>98</a:t>
            </a:fld>
            <a:endParaRPr lang="en-US"/>
          </a:p>
        </p:txBody>
      </p:sp>
      <p:sp>
        <p:nvSpPr>
          <p:cNvPr id="212996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Specifying a Drawing Color</a:t>
            </a:r>
          </a:p>
        </p:txBody>
      </p:sp>
      <p:sp>
        <p:nvSpPr>
          <p:cNvPr id="21504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smtClean="0"/>
              <a:t>Using the method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drawLine</a:t>
            </a:r>
            <a:r>
              <a:rPr lang="en-US" sz="2800" smtClean="0"/>
              <a:t> inside the </a:t>
            </a:r>
            <a:r>
              <a:rPr lang="en-US" sz="2800" b="1" smtClean="0">
                <a:solidFill>
                  <a:srgbClr val="034CA1"/>
                </a:solidFill>
                <a:latin typeface="Courier New" pitchFamily="49" charset="0"/>
              </a:rPr>
              <a:t>paint</a:t>
            </a:r>
            <a:r>
              <a:rPr lang="en-US" sz="2800" smtClean="0"/>
              <a:t> method is similar to drawing with a pen that can change colors</a:t>
            </a:r>
          </a:p>
          <a:p>
            <a:pPr lvl="1" eaLnBrk="1" hangingPunct="1"/>
            <a:r>
              <a:rPr lang="en-US" sz="2400" smtClean="0"/>
              <a:t>The method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setColor</a:t>
            </a:r>
            <a:r>
              <a:rPr lang="en-US" sz="2400" smtClean="0"/>
              <a:t> will change the color of the pen</a:t>
            </a:r>
          </a:p>
          <a:p>
            <a:pPr lvl="1" eaLnBrk="1" hangingPunct="1"/>
            <a:r>
              <a:rPr lang="en-US" sz="2400" smtClean="0"/>
              <a:t>The color specified can be changed later on with another invocation of </a:t>
            </a:r>
            <a:r>
              <a:rPr lang="en-US" sz="2400" b="1" smtClean="0">
                <a:solidFill>
                  <a:srgbClr val="034CA1"/>
                </a:solidFill>
                <a:latin typeface="Courier New" pitchFamily="49" charset="0"/>
              </a:rPr>
              <a:t>setColor</a:t>
            </a:r>
            <a:r>
              <a:rPr lang="en-US" sz="2400" smtClean="0"/>
              <a:t> so that a single drawing can have multiple colors</a:t>
            </a:r>
          </a:p>
          <a:p>
            <a:pPr lvl="2" eaLnBrk="1" hangingPunct="1">
              <a:buFontTx/>
              <a:buNone/>
            </a:pPr>
            <a:r>
              <a:rPr lang="en-US" b="1" smtClean="0">
                <a:solidFill>
                  <a:srgbClr val="034CA1"/>
                </a:solidFill>
                <a:latin typeface="Courier New" pitchFamily="49" charset="0"/>
              </a:rPr>
              <a:t>g.setColor(Color.BLUE)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18-</a:t>
            </a:r>
            <a:fld id="{103C2B2D-8B59-4B4E-85A2-46D2CDEB0F30}" type="slidenum">
              <a:rPr lang="en-US"/>
              <a:pPr>
                <a:defRPr/>
              </a:pPr>
              <a:t>99</a:t>
            </a:fld>
            <a:endParaRPr lang="en-US"/>
          </a:p>
        </p:txBody>
      </p:sp>
      <p:sp>
        <p:nvSpPr>
          <p:cNvPr id="215044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mtClean="0">
                <a:cs typeface="Arial" charset="0"/>
              </a:rPr>
              <a:t>Copyright © 2012 Pearson Addison-Wesley. All rights reserved.</a:t>
            </a:r>
            <a:endParaRPr lang="en-CA" smtClean="0">
              <a:cs typeface="Arial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4369</Words>
  <Application>Microsoft Office PowerPoint</Application>
  <PresentationFormat>On-screen Show (4:3)</PresentationFormat>
  <Paragraphs>722</Paragraphs>
  <Slides>126</Slides>
  <Notes>126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Design Template</vt:lpstr>
      </vt:variant>
      <vt:variant>
        <vt:i4>12</vt:i4>
      </vt:variant>
      <vt:variant>
        <vt:lpstr>Slide Titles</vt:lpstr>
      </vt:variant>
      <vt:variant>
        <vt:i4>126</vt:i4>
      </vt:variant>
    </vt:vector>
  </HeadingPairs>
  <TitlesOfParts>
    <vt:vector size="142" baseType="lpstr">
      <vt:lpstr>Arial</vt:lpstr>
      <vt:lpstr>Calibri</vt:lpstr>
      <vt:lpstr>Courier New</vt:lpstr>
      <vt:lpstr>Arial Narrow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Chapter 18</vt:lpstr>
      <vt:lpstr>Window Listeners</vt:lpstr>
      <vt:lpstr>Window Listeners</vt:lpstr>
      <vt:lpstr>Methods in the WindowListener Interface (Part 1 of 2)</vt:lpstr>
      <vt:lpstr>Methods in the WindowListener Interface (Part 2 of 2)</vt:lpstr>
      <vt:lpstr>A Window Listener Inner Class</vt:lpstr>
      <vt:lpstr>A Window Listener Inner Class</vt:lpstr>
      <vt:lpstr>A Window Listener (Part 1 of 8)</vt:lpstr>
      <vt:lpstr>A Window Listener (Part 2 of 8)</vt:lpstr>
      <vt:lpstr>A Window Listener (Part 3 of 8)</vt:lpstr>
      <vt:lpstr>A Window Listener (Part 4 of 8)</vt:lpstr>
      <vt:lpstr>A Window Listener (Part 5 of 8)</vt:lpstr>
      <vt:lpstr>A Window Listener (Part 6 of 8)</vt:lpstr>
      <vt:lpstr>A Window Listener (Part 7 of 8)</vt:lpstr>
      <vt:lpstr>A Window Listener (Part 8 of 8)</vt:lpstr>
      <vt:lpstr>The dispose Method</vt:lpstr>
      <vt:lpstr>Pitfall:  Forgetting to Invoke setDefaultCloseOperation</vt:lpstr>
      <vt:lpstr>Pitfall:  Forgetting to Invoke setDefaultCloseOperation</vt:lpstr>
      <vt:lpstr>The WindowAdapter Class</vt:lpstr>
      <vt:lpstr>Using WindowAdapter</vt:lpstr>
      <vt:lpstr>Icons</vt:lpstr>
      <vt:lpstr>Icons</vt:lpstr>
      <vt:lpstr>Icons</vt:lpstr>
      <vt:lpstr>Icons</vt:lpstr>
      <vt:lpstr>Icons</vt:lpstr>
      <vt:lpstr>Using Icons (Part 1 of 5)</vt:lpstr>
      <vt:lpstr>Using Icons (Part 2 of 5)</vt:lpstr>
      <vt:lpstr>Using Icons (Part 3 of 5)</vt:lpstr>
      <vt:lpstr>Using Icons (Part 4 of 5)</vt:lpstr>
      <vt:lpstr>Using Icons (Part 5 of 5)</vt:lpstr>
      <vt:lpstr>Some Methods in the Classes JButton, JMenuItem, and JLabel (Part 1 of 4)</vt:lpstr>
      <vt:lpstr>Some Methods in the Classes JButton, JMenuItem, and JLabel (Part 2 of 4)</vt:lpstr>
      <vt:lpstr>Some Methods in the Classes JButton, JMenuItem, and JLabel (Part 3 of 4)</vt:lpstr>
      <vt:lpstr>Some Methods in the Classes JButton, JMenuItem, and JLabel (Part 4 of 4)</vt:lpstr>
      <vt:lpstr>The Insets Class</vt:lpstr>
      <vt:lpstr>Scroll Bars</vt:lpstr>
      <vt:lpstr>Scroll Bars</vt:lpstr>
      <vt:lpstr>View Port for a Text Area</vt:lpstr>
      <vt:lpstr>Scroll Bars</vt:lpstr>
      <vt:lpstr>Scroll Bars</vt:lpstr>
      <vt:lpstr>Some Methods in the Class JScrollPane (Part 1 of 2)</vt:lpstr>
      <vt:lpstr>Some Methods in the Class JScrollPane (Part 2 of 2)</vt:lpstr>
      <vt:lpstr>A Text Area with Scroll Bars (Part 1 of 8)</vt:lpstr>
      <vt:lpstr>A Text Area with Scroll Bars (Part 2 of 8)</vt:lpstr>
      <vt:lpstr>A Text Area with Scroll Bars (Part 3 of 8)</vt:lpstr>
      <vt:lpstr>A Text Area with Scroll Bars (Part 4 of 8)</vt:lpstr>
      <vt:lpstr>A Text Area with Scroll Bars (Part 5 of 8)</vt:lpstr>
      <vt:lpstr>A Text Area with Scroll Bars (Part 6 of 8)</vt:lpstr>
      <vt:lpstr>A Text Area with Scroll Bars (Part 7 of 8)</vt:lpstr>
      <vt:lpstr>A Text Area with Scroll Bars (Part 8 of 8)</vt:lpstr>
      <vt:lpstr>Components with Changing Visibility</vt:lpstr>
      <vt:lpstr>Labels with Changing Visibility (Part 1 of 6)</vt:lpstr>
      <vt:lpstr>Labels with Changing Visibility (Part 2 of 6)</vt:lpstr>
      <vt:lpstr>Labels with Changing Visibility (Part 3 of 6)</vt:lpstr>
      <vt:lpstr>Labels with Changing Visibility (Part 4 of 6)</vt:lpstr>
      <vt:lpstr>Labels with Changing Visibility (Part 5 of 6)</vt:lpstr>
      <vt:lpstr>Labels with Changing Visibility (Part 6 of 6)</vt:lpstr>
      <vt:lpstr>Coordinate System for Graphics Objects</vt:lpstr>
      <vt:lpstr>Coordinate System for Graphics Objects</vt:lpstr>
      <vt:lpstr>Screen Coordinate System</vt:lpstr>
      <vt:lpstr>The Method paint and the Class Graphics</vt:lpstr>
      <vt:lpstr>The Method paint and the Class Graphics</vt:lpstr>
      <vt:lpstr>The Method paint and the Class Graphics</vt:lpstr>
      <vt:lpstr>Drawing a Very Simple Face (part 1 of 5)</vt:lpstr>
      <vt:lpstr>Drawing a Very Simple Face (part 2 of 5)</vt:lpstr>
      <vt:lpstr>Drawing a Very Simple Face (part 3 of 5)</vt:lpstr>
      <vt:lpstr>Drawing a Very Simple Face (part 4 of 5)</vt:lpstr>
      <vt:lpstr>Drawing a Very Simple Face (part 5 of 5)</vt:lpstr>
      <vt:lpstr>Some Methods in the Class Graphics (part 1 of 4)</vt:lpstr>
      <vt:lpstr>Some Methods in the Class Graphics (part 2 of 4)</vt:lpstr>
      <vt:lpstr>Some Methods in the Class Graphics (part 3 of 4)</vt:lpstr>
      <vt:lpstr>Some Methods in the Class Graphics (part 4 of 4)</vt:lpstr>
      <vt:lpstr>Drawing Ovals</vt:lpstr>
      <vt:lpstr>Drawing a Happy Face (Part 1 of 5) </vt:lpstr>
      <vt:lpstr>Drawing a Happy Face (Part 2 of 5) </vt:lpstr>
      <vt:lpstr>Drawing a Happy Face (Part 3 of 5) </vt:lpstr>
      <vt:lpstr>Drawing a Happy Face (Part 4 of 5) </vt:lpstr>
      <vt:lpstr>Drawing a Happy Face (Part 5 of 5) </vt:lpstr>
      <vt:lpstr>Drawing Arcs</vt:lpstr>
      <vt:lpstr>Specifying an Arc (Part 1 of 2)</vt:lpstr>
      <vt:lpstr>Specifying an Arc (Part 2 of 2)</vt:lpstr>
      <vt:lpstr>Rounded Rectangles</vt:lpstr>
      <vt:lpstr>A Rounded Rectangle</vt:lpstr>
      <vt:lpstr>paintComponent for Panels</vt:lpstr>
      <vt:lpstr>paintComponent Demonstration (Part 1 of 4)</vt:lpstr>
      <vt:lpstr>paintComponent Demonstration (Part 2 of 4)</vt:lpstr>
      <vt:lpstr>paintComponent Demonstration (Part 3 of 4)</vt:lpstr>
      <vt:lpstr>paintComponent Demonstration (Part 4 of 4)        0</vt:lpstr>
      <vt:lpstr>Action Drawings and repaint</vt:lpstr>
      <vt:lpstr>An Action Drawing (Part 1 of 7)</vt:lpstr>
      <vt:lpstr>An Action Drawing (Part 2 of 7)</vt:lpstr>
      <vt:lpstr>An Action Drawing (Part 3 of 7)</vt:lpstr>
      <vt:lpstr>An Action Drawing (Part 4 of 7)</vt:lpstr>
      <vt:lpstr>An Action Drawing (Part 5 of 7)</vt:lpstr>
      <vt:lpstr>An Action Drawing (Part 6 of 7)</vt:lpstr>
      <vt:lpstr>An Action Drawing (Part 7 of 7)</vt:lpstr>
      <vt:lpstr>Some More Details on Updating a GUI</vt:lpstr>
      <vt:lpstr>The validate Method</vt:lpstr>
      <vt:lpstr>Specifying a Drawing Color</vt:lpstr>
      <vt:lpstr>Adding Color</vt:lpstr>
      <vt:lpstr>Defining Colors</vt:lpstr>
      <vt:lpstr>Slide 102</vt:lpstr>
      <vt:lpstr>Defining Colors</vt:lpstr>
      <vt:lpstr>Pitfall:  Using doubles to Define a Color</vt:lpstr>
      <vt:lpstr>Some Methods in the Class Color (Part 1 of 2)</vt:lpstr>
      <vt:lpstr>Some Methods in the Class Color (Part 2 of 2)</vt:lpstr>
      <vt:lpstr>The JColorChooser Dialog Window</vt:lpstr>
      <vt:lpstr>JColorChooser Dialog (Part 1 of 5)</vt:lpstr>
      <vt:lpstr>JColorChooser Dialog (Part 2 of 5)</vt:lpstr>
      <vt:lpstr>JColorChooser Dialog (Part 3 of 5)</vt:lpstr>
      <vt:lpstr>JColorChooser Dialog (Part 4 of 5)</vt:lpstr>
      <vt:lpstr>JColorChooser Dialog (Part 5 of 5)</vt:lpstr>
      <vt:lpstr>The drawString Method</vt:lpstr>
      <vt:lpstr>Using drawString (Part 1 of 7)</vt:lpstr>
      <vt:lpstr>Using drawString (Part 2 of 7)</vt:lpstr>
      <vt:lpstr>Using drawString (Part 3 of 7)</vt:lpstr>
      <vt:lpstr>Using drawString (Part 4 of 7)</vt:lpstr>
      <vt:lpstr>Using drawString (Part 5 of 7)</vt:lpstr>
      <vt:lpstr>Using drawString (Part 6 of 7)</vt:lpstr>
      <vt:lpstr>Using drawString (Part 7 of 7)</vt:lpstr>
      <vt:lpstr>Fonts</vt:lpstr>
      <vt:lpstr>Font Types</vt:lpstr>
      <vt:lpstr>Font Styles</vt:lpstr>
      <vt:lpstr>Result of Running FontDisplay.java (Found on the Accompanying CD)</vt:lpstr>
      <vt:lpstr>Some Methods and Constants for the Class Font (Part 1 of 2)</vt:lpstr>
      <vt:lpstr>Some Methods and Constants for the Class Font (Part 2 of 2)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Kenrick</dc:creator>
  <cp:lastModifiedBy>usnidem</cp:lastModifiedBy>
  <cp:revision>39</cp:revision>
  <dcterms:created xsi:type="dcterms:W3CDTF">2006-08-16T00:00:00Z</dcterms:created>
  <dcterms:modified xsi:type="dcterms:W3CDTF">2012-05-04T13:43:23Z</dcterms:modified>
</cp:coreProperties>
</file>